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Source Serif Pr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144">
          <p15:clr>
            <a:srgbClr val="9AA0A6"/>
          </p15:clr>
        </p15:guide>
        <p15:guide id="4" pos="56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E4E7BF-8000-456A-894B-0CAC90BF783C}">
  <a:tblStyle styleId="{25E4E7BF-8000-456A-894B-0CAC90BF783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65BF99E-8D75-47CC-A74E-2921022A97E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44"/>
        <p:guide pos="561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SourceSerifPr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SourceSerifPro-italic.fntdata"/><Relationship Id="rId10" Type="http://schemas.openxmlformats.org/officeDocument/2006/relationships/slide" Target="slides/slide4.xml"/><Relationship Id="rId54" Type="http://schemas.openxmlformats.org/officeDocument/2006/relationships/font" Target="fonts/SourceSerifPr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SourceSerifPr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mtk-confluence.stanford.edu/display/OpenSim/OpenSim+Teaching+Materials+--+Educational+Cycling+Mode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mtk-confluence.stanford.edu/display/OpenSim/OpenSim+Teaching+Materials+--+Educational+Cycling+Mode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bfa789185e_0_25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bfa789185e_0_25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CC</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06170b4a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06170b4a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3</a:t>
            </a:r>
            <a:r>
              <a:rPr lang="en" sz="1400">
                <a:solidFill>
                  <a:schemeClr val="dk1"/>
                </a:solidFill>
                <a:latin typeface="Source Serif Pro"/>
                <a:ea typeface="Source Serif Pro"/>
                <a:cs typeface="Source Serif Pro"/>
                <a:sym typeface="Source Serif Pro"/>
              </a:rPr>
              <a:t>- CEC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New background information that has and will become increasingly important as we move forward is centered on biomechanical analysis.</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From OpenSim, we can extract muscle states, such as force-length and force-velocity relationships of muscle as seen in the figure on the right, which are used in calculating muscle forces and thus metabolic energy expenditure rates</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There have been studies performed that have validated through modeling and experimental measurements that these muscle states have important implications for muscle efficiency</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Thus, analysis of these muscles states can be used to analyze how metabolics change as a function of seat position</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And now David will bring us through the refined workflow used for our complete analysis of one case</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ab5f532c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ab5f532c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3’</a:t>
            </a:r>
            <a:endParaRPr sz="1400">
              <a:latin typeface="Source Serif Pro"/>
              <a:ea typeface="Source Serif Pro"/>
              <a:cs typeface="Source Serif Pro"/>
              <a:sym typeface="Source Serif Pro"/>
            </a:endParaRPr>
          </a:p>
          <a:p>
            <a:pPr indent="0" lvl="0" marL="0" rtl="0" algn="l">
              <a:spcBef>
                <a:spcPts val="0"/>
              </a:spcBef>
              <a:spcAft>
                <a:spcPts val="0"/>
              </a:spcAft>
              <a:buNone/>
            </a:pPr>
            <a:r>
              <a:rPr lang="en" sz="1400">
                <a:latin typeface="Source Serif Pro"/>
                <a:ea typeface="Source Serif Pro"/>
                <a:cs typeface="Source Serif Pro"/>
                <a:sym typeface="Source Serif Pro"/>
              </a:rPr>
              <a:t>DG</a:t>
            </a:r>
            <a:endParaRPr sz="1400">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1fb43d6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1fb43d6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1"/>
                </a:solidFill>
              </a:rPr>
              <a:t>Figure 1</a:t>
            </a:r>
            <a:r>
              <a:rPr i="1" lang="en" sz="1200">
                <a:solidFill>
                  <a:schemeClr val="dk1"/>
                </a:solidFill>
              </a:rPr>
              <a:t>: Iterative Mapping Process Workflow. Mapping from Seat Position to average Metabolic Energy Expenditure: T:Sx,yEmetabolic. A saddle position is chosen to collect data for, and a single value representative of metabolic energy expenditure is computed. Simulated Forward Kinematics takes the role of experimental motion capture data for the selected saddle position and is used to inform the Computed Muscle Control Tool. The Computed Muscle Control calculates a set of muscle activations and forces to reproduce the desired body kinematics of Simulated Forward Kinematics, and in turn metabolic energy expenditure of the muscles for the movement is calculated.</a:t>
            </a:r>
            <a:endParaRPr i="1"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20638c7c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20638c7c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a:solidFill>
                  <a:schemeClr val="dk1"/>
                </a:solidFill>
              </a:rPr>
              <a:t>Figure 1</a:t>
            </a:r>
            <a:r>
              <a:rPr i="1" lang="en" sz="1200">
                <a:solidFill>
                  <a:schemeClr val="dk1"/>
                </a:solidFill>
              </a:rPr>
              <a:t>: Iterative Mapping Process Workflow. Mapping from Seat Position to average Metabolic Energy Expenditure: T:Sx,yEmetabolic. A saddle position is chosen to collect data for, and a single value representative of metabolic energy expenditure is computed. Simulated Forward Kinematics takes the role of experimental motion capture data for the selected saddle position and is used to inform the Computed Muscle Control Tool. The Computed Muscle Control calculates a set of muscle activations and forces to reproduce the desired body kinematics of Simulated Forward Kinematics, and in turn metabolic energy expenditure of the muscles for the movement is calculated.</a:t>
            </a:r>
            <a:endParaRPr i="1"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1343a570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1343a570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a:solidFill>
                  <a:schemeClr val="dk1"/>
                </a:solidFill>
              </a:rPr>
              <a:t>Figure 1</a:t>
            </a:r>
            <a:r>
              <a:rPr i="1" lang="en" sz="1200">
                <a:solidFill>
                  <a:schemeClr val="dk1"/>
                </a:solidFill>
              </a:rPr>
              <a:t>: Iterative Mapping Process Workflow. Mapping from Seat Position to average Metabolic Energy Expenditure: T:Sx,yEmetabolic. A saddle position is chosen to collect data for, and a single value representative of metabolic energy expenditure is computed. Simulated Forward Kinematics takes the role of experimental motion capture data for the selected saddle position and is used to inform the Computed Muscle Control Tool. The Computed Muscle Control calculates a set of muscle activations and forces to reproduce the desired body kinematics of Simulated Forward Kinematics, and in turn metabolic energy expenditure of the muscles for the movement is calculated.</a:t>
            </a:r>
            <a:endParaRPr i="1"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1343a570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1343a570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1"/>
                </a:solidFill>
              </a:rPr>
              <a:t>Figure 1</a:t>
            </a:r>
            <a:r>
              <a:rPr i="1" lang="en" sz="1200">
                <a:solidFill>
                  <a:schemeClr val="dk1"/>
                </a:solidFill>
              </a:rPr>
              <a:t>: Iterative Mapping Process Workflow. Mapping from Seat Position to average Metabolic Energy Expenditure: T:Sx,yEmetabolic. A saddle position is chosen to collect data for, and a single value representative of metabolic energy expenditure is computed. Simulated Forward Kinematics takes the role of experimental motion capture data for the selected saddle position and is used to inform the Computed Muscle Control Tool. The Computed Muscle Control calculates a set of muscle activations and forces to reproduce the desired body kinematics of Simulated Forward Kinematics, and in turn metabolic energy expenditure of the muscles for the movement is calculated.</a:t>
            </a:r>
            <a:endParaRPr i="1"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fa789185e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bfa789185e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3-5’ - CC</a:t>
            </a:r>
            <a:endParaRPr sz="1400">
              <a:latin typeface="Source Serif Pro"/>
              <a:ea typeface="Source Serif Pro"/>
              <a:cs typeface="Source Serif Pro"/>
              <a:sym typeface="Source Serif Pro"/>
            </a:endParaRPr>
          </a:p>
          <a:p>
            <a:pPr indent="0" lvl="0" marL="0" rtl="0" algn="l">
              <a:spcBef>
                <a:spcPts val="0"/>
              </a:spcBef>
              <a:spcAft>
                <a:spcPts val="0"/>
              </a:spcAft>
              <a:buNone/>
            </a:pPr>
            <a:r>
              <a:t/>
            </a:r>
            <a:endParaRPr sz="1400">
              <a:latin typeface="Source Serif Pro"/>
              <a:ea typeface="Source Serif Pro"/>
              <a:cs typeface="Source Serif Pro"/>
              <a:sym typeface="Source Serif Pro"/>
            </a:endParaRPr>
          </a:p>
          <a:p>
            <a:pPr indent="0" lvl="0" marL="0" rtl="0" algn="l">
              <a:spcBef>
                <a:spcPts val="0"/>
              </a:spcBef>
              <a:spcAft>
                <a:spcPts val="0"/>
              </a:spcAft>
              <a:buNone/>
            </a:pPr>
            <a:r>
              <a:rPr lang="en" sz="1400">
                <a:latin typeface="Source Serif Pro"/>
                <a:ea typeface="Source Serif Pro"/>
                <a:cs typeface="Source Serif Pro"/>
                <a:sym typeface="Source Serif Pro"/>
              </a:rPr>
              <a:t>Now, using our workflow, we’ll take you through a complete analysis for 1 case</a:t>
            </a:r>
            <a:endParaRPr sz="1400">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20638c7cb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20638c7c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Source Serif Pro"/>
                <a:ea typeface="Source Serif Pro"/>
                <a:cs typeface="Source Serif Pro"/>
                <a:sym typeface="Source Serif Pro"/>
              </a:rPr>
              <a:t>1.5’ CC</a:t>
            </a:r>
            <a:endParaRPr sz="17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None/>
            </a:pPr>
            <a:r>
              <a:rPr lang="en" sz="1300">
                <a:solidFill>
                  <a:schemeClr val="dk1"/>
                </a:solidFill>
                <a:latin typeface="Source Serif Pro"/>
                <a:ea typeface="Source Serif Pro"/>
                <a:cs typeface="Source Serif Pro"/>
                <a:sym typeface="Source Serif Pro"/>
              </a:rPr>
              <a:t>To start off our workflow, we need to define and generate a set of saddle positions to begin running trials on. </a:t>
            </a:r>
            <a:endParaRPr sz="13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None/>
            </a:pPr>
            <a:r>
              <a:rPr lang="en" sz="1300">
                <a:solidFill>
                  <a:schemeClr val="dk1"/>
                </a:solidFill>
                <a:latin typeface="Source Serif Pro"/>
                <a:ea typeface="Source Serif Pro"/>
                <a:cs typeface="Source Serif Pro"/>
                <a:sym typeface="Source Serif Pro"/>
              </a:rPr>
              <a:t>The way we do this is to start with some center position (X’, Y’) which corresponds to the location of the center of mass of the pelvis. </a:t>
            </a:r>
            <a:endParaRPr sz="13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None/>
            </a:pPr>
            <a:r>
              <a:rPr lang="en" sz="1300">
                <a:solidFill>
                  <a:schemeClr val="dk1"/>
                </a:solidFill>
                <a:latin typeface="Source Serif Pro"/>
                <a:ea typeface="Source Serif Pro"/>
                <a:cs typeface="Source Serif Pro"/>
                <a:sym typeface="Source Serif Pro"/>
              </a:rPr>
              <a:t>Then we define the range for the x and y directions by picking some distance, D</a:t>
            </a:r>
            <a:endParaRPr sz="13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None/>
            </a:pPr>
            <a:r>
              <a:rPr lang="en" sz="1300">
                <a:solidFill>
                  <a:schemeClr val="dk1"/>
                </a:solidFill>
                <a:latin typeface="Source Serif Pro"/>
                <a:ea typeface="Source Serif Pro"/>
                <a:cs typeface="Source Serif Pro"/>
                <a:sym typeface="Source Serif Pro"/>
              </a:rPr>
              <a:t>Then we pick a step size for each direction x, and y, meaning some dl and dh, before we apply those step sizes to the entire range of X and Y to get a set of </a:t>
            </a:r>
            <a:r>
              <a:rPr lang="en" sz="1300">
                <a:solidFill>
                  <a:schemeClr val="dk1"/>
                </a:solidFill>
                <a:latin typeface="Source Serif Pro"/>
                <a:ea typeface="Source Serif Pro"/>
                <a:cs typeface="Source Serif Pro"/>
                <a:sym typeface="Source Serif Pro"/>
              </a:rPr>
              <a:t>combinations</a:t>
            </a:r>
            <a:r>
              <a:rPr lang="en" sz="1300">
                <a:solidFill>
                  <a:schemeClr val="dk1"/>
                </a:solidFill>
                <a:latin typeface="Source Serif Pro"/>
                <a:ea typeface="Source Serif Pro"/>
                <a:cs typeface="Source Serif Pro"/>
                <a:sym typeface="Source Serif Pro"/>
              </a:rPr>
              <a:t> that </a:t>
            </a:r>
            <a:r>
              <a:rPr lang="en" sz="1300">
                <a:solidFill>
                  <a:schemeClr val="dk1"/>
                </a:solidFill>
                <a:latin typeface="Source Serif Pro"/>
                <a:ea typeface="Source Serif Pro"/>
                <a:cs typeface="Source Serif Pro"/>
                <a:sym typeface="Source Serif Pro"/>
              </a:rPr>
              <a:t>explore</a:t>
            </a:r>
            <a:r>
              <a:rPr lang="en" sz="1300">
                <a:solidFill>
                  <a:schemeClr val="dk1"/>
                </a:solidFill>
                <a:latin typeface="Source Serif Pro"/>
                <a:ea typeface="Source Serif Pro"/>
                <a:cs typeface="Source Serif Pro"/>
                <a:sym typeface="Source Serif Pro"/>
              </a:rPr>
              <a:t> a search space centered at x’ y’</a:t>
            </a:r>
            <a:endParaRPr sz="13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https://simtk-confluence.stanford.edu/display/OpenSim/OpenSim+Teaching+Materials+--+Educational+Cycling+Model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Included muscles are 1 quadriceps head (vastus intermedius), hamstrings (biceps femoris long and short heads), and gluteus maximus.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Constr</a:t>
            </a:r>
            <a:endParaRPr/>
          </a:p>
          <a:p>
            <a:pPr indent="0" lvl="0" marL="0" rtl="0" algn="l">
              <a:spcBef>
                <a:spcPts val="0"/>
              </a:spcBef>
              <a:spcAft>
                <a:spcPts val="0"/>
              </a:spcAft>
              <a:buNone/>
            </a:pPr>
            <a:r>
              <a:rPr lang="en"/>
              <a:t>4 upper leg muscles, pelvis constrained to saddle, metatarsal constrained to pedal</a:t>
            </a:r>
            <a:endParaRPr/>
          </a:p>
          <a:p>
            <a:pPr indent="0" lvl="0" marL="0" rtl="0" algn="l">
              <a:lnSpc>
                <a:spcPct val="115000"/>
              </a:lnSpc>
              <a:spcBef>
                <a:spcPts val="0"/>
              </a:spcBef>
              <a:spcAft>
                <a:spcPts val="1200"/>
              </a:spcAft>
              <a:buNone/>
            </a:pPr>
            <a:r>
              <a:rPr lang="en"/>
              <a:t>1 muscle excitation forward dynamics</a:t>
            </a:r>
            <a:br>
              <a:rPr lang="en"/>
            </a:br>
            <a:r>
              <a:rPr lang="en"/>
              <a:t>External forces generated from forward dynamics constraints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1343a570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1343a570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Source Serif Pro"/>
                <a:ea typeface="Source Serif Pro"/>
                <a:cs typeface="Source Serif Pro"/>
                <a:sym typeface="Source Serif Pro"/>
              </a:rPr>
              <a:t>1.5’ CC</a:t>
            </a:r>
            <a:endParaRPr sz="17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rPr lang="en" sz="1700">
                <a:solidFill>
                  <a:schemeClr val="dk1"/>
                </a:solidFill>
                <a:latin typeface="Source Serif Pro"/>
                <a:ea typeface="Source Serif Pro"/>
                <a:cs typeface="Source Serif Pro"/>
                <a:sym typeface="Source Serif Pro"/>
              </a:rPr>
              <a:t>-0.126 0.84999999999999998 -0.12 - offset of pelvis to ground</a:t>
            </a:r>
            <a:endParaRPr sz="17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t/>
            </a:r>
            <a:endParaRPr sz="1700">
              <a:solidFill>
                <a:schemeClr val="dk1"/>
              </a:solidFill>
              <a:latin typeface="Source Serif Pro"/>
              <a:ea typeface="Source Serif Pro"/>
              <a:cs typeface="Source Serif Pro"/>
              <a:sym typeface="Source Serif Pro"/>
            </a:endParaRPr>
          </a:p>
          <a:p>
            <a:pPr indent="0" lvl="0" marL="0" rtl="0" algn="l">
              <a:lnSpc>
                <a:spcPct val="115000"/>
              </a:lnSpc>
              <a:spcBef>
                <a:spcPts val="0"/>
              </a:spcBef>
              <a:spcAft>
                <a:spcPts val="0"/>
              </a:spcAft>
              <a:buNone/>
            </a:pPr>
            <a:r>
              <a:rPr lang="en" sz="1400">
                <a:solidFill>
                  <a:schemeClr val="dk1"/>
                </a:solidFill>
                <a:latin typeface="Source Serif Pro"/>
                <a:ea typeface="Source Serif Pro"/>
                <a:cs typeface="Source Serif Pro"/>
                <a:sym typeface="Source Serif Pro"/>
              </a:rPr>
              <a:t>In terms of our first case, we picked our x’ y’ to be -0.226 m and 0.8 m respectively from the bottom bracket</a:t>
            </a:r>
            <a:endParaRPr sz="14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None/>
            </a:pPr>
            <a:r>
              <a:rPr lang="en" sz="1400">
                <a:solidFill>
                  <a:schemeClr val="dk1"/>
                </a:solidFill>
                <a:latin typeface="Source Serif Pro"/>
                <a:ea typeface="Source Serif Pro"/>
                <a:cs typeface="Source Serif Pro"/>
                <a:sym typeface="Source Serif Pro"/>
              </a:rPr>
              <a:t>Our distance in each direction was 0.01 m and our steps to cover length and heights were also 0.01 m. With these combinations, we were able to generate our first set of unique saddle positions as you see here. </a:t>
            </a:r>
            <a:endParaRPr sz="14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https://simtk-confluence.stanford.edu/display/OpenSim/OpenSim+Teaching+Materials+--+Educational+Cycling+Model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Included muscles are 1 quadriceps head (vastus intermedius), hamstrings (biceps femoris long and short heads), and gluteus maximus.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Constr</a:t>
            </a:r>
            <a:endParaRPr/>
          </a:p>
          <a:p>
            <a:pPr indent="0" lvl="0" marL="0" rtl="0" algn="l">
              <a:spcBef>
                <a:spcPts val="0"/>
              </a:spcBef>
              <a:spcAft>
                <a:spcPts val="0"/>
              </a:spcAft>
              <a:buNone/>
            </a:pPr>
            <a:r>
              <a:rPr lang="en"/>
              <a:t>4 upper leg muscles, pelvis constrained to saddle, metatarsal constrained to pedal</a:t>
            </a:r>
            <a:endParaRPr/>
          </a:p>
          <a:p>
            <a:pPr indent="0" lvl="0" marL="0" rtl="0" algn="l">
              <a:lnSpc>
                <a:spcPct val="115000"/>
              </a:lnSpc>
              <a:spcBef>
                <a:spcPts val="0"/>
              </a:spcBef>
              <a:spcAft>
                <a:spcPts val="1200"/>
              </a:spcAft>
              <a:buNone/>
            </a:pPr>
            <a:r>
              <a:rPr lang="en"/>
              <a:t>1 muscle excitation forward dynamics</a:t>
            </a:r>
            <a:br>
              <a:rPr lang="en"/>
            </a:br>
            <a:r>
              <a:rPr lang="en"/>
              <a:t>External forces generated from forward dynamics constraints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fa789185e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fa789185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Source Serif Pro"/>
                <a:ea typeface="Source Serif Pro"/>
                <a:cs typeface="Source Serif Pro"/>
                <a:sym typeface="Source Serif Pro"/>
              </a:rPr>
              <a:t>1.5’ SR</a:t>
            </a:r>
            <a:endParaRPr/>
          </a:p>
          <a:p>
            <a:pPr indent="0" lvl="0" marL="0" rtl="0" algn="l">
              <a:spcBef>
                <a:spcPts val="1200"/>
              </a:spcBef>
              <a:spcAft>
                <a:spcPts val="0"/>
              </a:spcAft>
              <a:buNone/>
            </a:pPr>
            <a:r>
              <a:rPr lang="en"/>
              <a:t>“This step is not unlike conducting a motion capture experiment in a human performance lab to record joint angles”</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ab5f532c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ab5f532c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CC - 2 min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recap quickly our prob def. &amp; context...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fa789185e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bfa789185e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500">
                <a:solidFill>
                  <a:schemeClr val="dk1"/>
                </a:solidFill>
                <a:latin typeface="Source Serif Pro"/>
                <a:ea typeface="Source Serif Pro"/>
                <a:cs typeface="Source Serif Pro"/>
                <a:sym typeface="Source Serif Pro"/>
              </a:rPr>
              <a:t>DG</a:t>
            </a:r>
            <a:r>
              <a:rPr i="1" lang="en" sz="1500">
                <a:solidFill>
                  <a:schemeClr val="dk1"/>
                </a:solidFill>
                <a:latin typeface="Source Serif Pro"/>
                <a:ea typeface="Source Serif Pro"/>
                <a:cs typeface="Source Serif Pro"/>
                <a:sym typeface="Source Serif Pro"/>
              </a:rPr>
              <a:t> 2’</a:t>
            </a:r>
            <a:endParaRPr i="1" sz="15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CMC is a type of inverse dynamics solver that returns a vector of muscle activations for the model for some desired motion. How does it choose it’s specific solution when a system with several degrees of freedom can yield several solutions from inverse dynamics?</a:t>
            </a:r>
            <a:endParaRPr sz="1200">
              <a:solidFill>
                <a:schemeClr val="dk1"/>
              </a:solidFill>
              <a:latin typeface="Source Serif Pro"/>
              <a:ea typeface="Source Serif Pro"/>
              <a:cs typeface="Source Serif Pro"/>
              <a:sym typeface="Source Serif Pro"/>
            </a:endParaRPr>
          </a:p>
          <a:p>
            <a:pPr indent="-304800" lvl="0" marL="457200" rtl="0" algn="l">
              <a:spcBef>
                <a:spcPts val="1200"/>
              </a:spcBef>
              <a:spcAft>
                <a:spcPts val="0"/>
              </a:spcAft>
              <a:buClr>
                <a:schemeClr val="dk1"/>
              </a:buClr>
              <a:buSzPts val="1200"/>
              <a:buFont typeface="Source Serif Pro"/>
              <a:buAutoNum type="arabicPeriod"/>
            </a:pPr>
            <a:r>
              <a:rPr lang="en" sz="1200">
                <a:solidFill>
                  <a:schemeClr val="dk1"/>
                </a:solidFill>
                <a:latin typeface="Source Serif Pro"/>
                <a:ea typeface="Source Serif Pro"/>
                <a:cs typeface="Source Serif Pro"/>
                <a:sym typeface="Source Serif Pro"/>
              </a:rPr>
              <a:t>Control law…</a:t>
            </a:r>
            <a:endParaRPr sz="1200">
              <a:solidFill>
                <a:schemeClr val="dk1"/>
              </a:solidFill>
              <a:latin typeface="Source Serif Pro"/>
              <a:ea typeface="Source Serif Pro"/>
              <a:cs typeface="Source Serif Pro"/>
              <a:sym typeface="Source Serif Pro"/>
            </a:endParaRPr>
          </a:p>
          <a:p>
            <a:pPr indent="-304800" lvl="0" marL="457200" rtl="0" algn="l">
              <a:spcBef>
                <a:spcPts val="0"/>
              </a:spcBef>
              <a:spcAft>
                <a:spcPts val="0"/>
              </a:spcAft>
              <a:buClr>
                <a:schemeClr val="dk1"/>
              </a:buClr>
              <a:buSzPts val="1200"/>
              <a:buFont typeface="Source Serif Pro"/>
              <a:buAutoNum type="arabicPeriod"/>
            </a:pPr>
            <a:r>
              <a:rPr lang="en" sz="1200">
                <a:solidFill>
                  <a:schemeClr val="dk1"/>
                </a:solidFill>
                <a:latin typeface="Source Serif Pro"/>
                <a:ea typeface="Source Serif Pro"/>
                <a:cs typeface="Source Serif Pro"/>
                <a:sym typeface="Source Serif Pro"/>
              </a:rPr>
              <a:t>Objective function…</a:t>
            </a:r>
            <a:endParaRPr sz="12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sz="1200">
              <a:solidFill>
                <a:schemeClr val="dk1"/>
              </a:solidFill>
              <a:latin typeface="Source Serif Pro"/>
              <a:ea typeface="Source Serif Pro"/>
              <a:cs typeface="Source Serif Pro"/>
              <a:sym typeface="Source Serif Pro"/>
            </a:endParaRPr>
          </a:p>
          <a:p>
            <a:pPr indent="0" lvl="0" marL="457200" rtl="0" algn="l">
              <a:spcBef>
                <a:spcPts val="1200"/>
              </a:spcBef>
              <a:spcAft>
                <a:spcPts val="0"/>
              </a:spcAft>
              <a:buNone/>
            </a:pPr>
            <a:r>
              <a:t/>
            </a:r>
            <a:endParaRPr i="1" sz="900">
              <a:solidFill>
                <a:schemeClr val="dk1"/>
              </a:solidFill>
              <a:latin typeface="Source Serif Pro"/>
              <a:ea typeface="Source Serif Pro"/>
              <a:cs typeface="Source Serif Pro"/>
              <a:sym typeface="Source Serif Pro"/>
            </a:endParaRPr>
          </a:p>
          <a:p>
            <a:pPr indent="-285750" lvl="0" marL="457200" rtl="0" algn="l">
              <a:spcBef>
                <a:spcPts val="0"/>
              </a:spcBef>
              <a:spcAft>
                <a:spcPts val="0"/>
              </a:spcAft>
              <a:buClr>
                <a:srgbClr val="980000"/>
              </a:buClr>
              <a:buSzPts val="900"/>
              <a:buFont typeface="Source Serif Pro"/>
              <a:buChar char="●"/>
            </a:pPr>
            <a:r>
              <a:rPr i="1" lang="en" sz="900">
                <a:solidFill>
                  <a:schemeClr val="dk1"/>
                </a:solidFill>
                <a:latin typeface="Source Serif Pro"/>
                <a:ea typeface="Source Serif Pro"/>
                <a:cs typeface="Source Serif Pro"/>
                <a:sym typeface="Source Serif Pro"/>
              </a:rPr>
              <a:t>CEC					Additional Constraints File  (optional)</a:t>
            </a:r>
            <a:endParaRPr i="1" sz="900">
              <a:solidFill>
                <a:schemeClr val="dk1"/>
              </a:solidFill>
              <a:latin typeface="Source Serif Pro"/>
              <a:ea typeface="Source Serif Pro"/>
              <a:cs typeface="Source Serif Pro"/>
              <a:sym typeface="Source Serif Pro"/>
            </a:endParaRPr>
          </a:p>
          <a:p>
            <a:pPr indent="-304800" lvl="0" marL="457200" rtl="0" algn="just">
              <a:lnSpc>
                <a:spcPct val="107916"/>
              </a:lnSpc>
              <a:spcBef>
                <a:spcPts val="0"/>
              </a:spcBef>
              <a:spcAft>
                <a:spcPts val="0"/>
              </a:spcAft>
              <a:buClr>
                <a:schemeClr val="dk1"/>
              </a:buClr>
              <a:buSzPts val="1200"/>
              <a:buFont typeface="Source Serif Pro"/>
              <a:buChar char="●"/>
            </a:pPr>
            <a:r>
              <a:rPr lang="en" sz="1200">
                <a:solidFill>
                  <a:schemeClr val="dk1"/>
                </a:solidFill>
                <a:latin typeface="Calibri"/>
                <a:ea typeface="Calibri"/>
                <a:cs typeface="Calibri"/>
                <a:sym typeface="Calibri"/>
              </a:rPr>
              <a:t>each of the files is specific and must be tailored to accommodate each model’s kinematics and anthropometric measurements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 files must be specific for each model’s kinematics because the human body is highly variable</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Muscle (length, velocity, activation)</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High flexion/low flexion conditions</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Realistic dynamics is optimization problem of different combo of muscles activations and timings</a:t>
            </a:r>
            <a:endParaRPr b="1"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Multi scale model (muscles; bones; over large joint angles)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we have established a set of overall files --&gt; expect and anticipate minor modifications needed in between kinematic sets</a:t>
            </a:r>
            <a:endParaRPr b="1"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TT weights	actuation constraints</a:t>
            </a:r>
            <a:endParaRPr b="1"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Confirmed with opensim expert as best version of streamlined process</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bfa789185e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bfa789185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1"/>
                </a:solidFill>
                <a:latin typeface="Source Serif Pro"/>
                <a:ea typeface="Source Serif Pro"/>
                <a:cs typeface="Source Serif Pro"/>
                <a:sym typeface="Source Serif Pro"/>
              </a:rPr>
              <a:t>CEC 1.5’</a:t>
            </a:r>
            <a:endParaRPr sz="1400">
              <a:solidFill>
                <a:schemeClr val="dk1"/>
              </a:solidFill>
              <a:latin typeface="Source Serif Pro"/>
              <a:ea typeface="Source Serif Pro"/>
              <a:cs typeface="Source Serif Pro"/>
              <a:sym typeface="Source Serif Pro"/>
            </a:endParaRPr>
          </a:p>
          <a:p>
            <a:pPr indent="-317500" lvl="0" marL="457200" rtl="0" algn="l">
              <a:lnSpc>
                <a:spcPct val="115000"/>
              </a:lnSpc>
              <a:spcBef>
                <a:spcPts val="1200"/>
              </a:spcBef>
              <a:spcAft>
                <a:spcPts val="0"/>
              </a:spcAft>
              <a:buClr>
                <a:srgbClr val="980000"/>
              </a:buClr>
              <a:buSzPts val="1400"/>
              <a:buFont typeface="Source Serif Pro"/>
              <a:buChar char="●"/>
            </a:pPr>
            <a:r>
              <a:rPr lang="en" sz="1400">
                <a:solidFill>
                  <a:schemeClr val="dk1"/>
                </a:solidFill>
                <a:latin typeface="Source Serif Pro"/>
                <a:ea typeface="Source Serif Pro"/>
                <a:cs typeface="Source Serif Pro"/>
                <a:sym typeface="Source Serif Pro"/>
              </a:rPr>
              <a:t>The objective function that David just talked about is fine-tuned based on the DOF we specify the solver to track and the weighting of the importance of these tracked DOF. This fine-tuning is performed in order to set up the CMC Tool to be able to solve for a solution.</a:t>
            </a:r>
            <a:endParaRPr sz="1400">
              <a:solidFill>
                <a:schemeClr val="dk1"/>
              </a:solidFill>
              <a:latin typeface="Source Serif Pro"/>
              <a:ea typeface="Source Serif Pro"/>
              <a:cs typeface="Source Serif Pro"/>
              <a:sym typeface="Source Serif Pro"/>
            </a:endParaRPr>
          </a:p>
          <a:p>
            <a:pPr indent="-317500" lvl="0" marL="457200" rtl="0" algn="l">
              <a:lnSpc>
                <a:spcPct val="115000"/>
              </a:lnSpc>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Once the CMC Tool is run, we extract outputs of:</a:t>
            </a:r>
            <a:endParaRPr sz="1400">
              <a:solidFill>
                <a:schemeClr val="dk1"/>
              </a:solidFill>
              <a:latin typeface="Source Serif Pro"/>
              <a:ea typeface="Source Serif Pro"/>
              <a:cs typeface="Source Serif Pro"/>
              <a:sym typeface="Source Serif Pro"/>
            </a:endParaRPr>
          </a:p>
          <a:p>
            <a:pPr indent="-317500" lvl="1" marL="914400" rtl="0" algn="l">
              <a:lnSpc>
                <a:spcPct val="115000"/>
              </a:lnSpc>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Muscle activations vs time</a:t>
            </a:r>
            <a:endParaRPr sz="1400">
              <a:solidFill>
                <a:schemeClr val="dk1"/>
              </a:solidFill>
              <a:latin typeface="Source Serif Pro"/>
              <a:ea typeface="Source Serif Pro"/>
              <a:cs typeface="Source Serif Pro"/>
              <a:sym typeface="Source Serif Pro"/>
            </a:endParaRPr>
          </a:p>
          <a:p>
            <a:pPr indent="-317500" lvl="1" marL="914400" rtl="0" algn="l">
              <a:lnSpc>
                <a:spcPct val="115000"/>
              </a:lnSpc>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Kinematics which are produced by these muscle activations with the objective of minimizing deviations from the motion from the Simulated Forward Kinematics run in Step 2</a:t>
            </a:r>
            <a:endParaRPr sz="1400">
              <a:solidFill>
                <a:schemeClr val="dk1"/>
              </a:solidFill>
              <a:latin typeface="Source Serif Pro"/>
              <a:ea typeface="Source Serif Pro"/>
              <a:cs typeface="Source Serif Pro"/>
              <a:sym typeface="Source Serif Pro"/>
            </a:endParaRPr>
          </a:p>
          <a:p>
            <a:pPr indent="-317500" lvl="1" marL="914400" rtl="0" algn="l">
              <a:lnSpc>
                <a:spcPct val="115000"/>
              </a:lnSpc>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And, finally, the metabolic energy expenditure rates over the cycling cycle</a:t>
            </a:r>
            <a:endParaRPr sz="12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bfa789185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bfa789185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1"/>
                </a:solidFill>
                <a:latin typeface="Source Serif Pro"/>
                <a:ea typeface="Source Serif Pro"/>
                <a:cs typeface="Source Serif Pro"/>
                <a:sym typeface="Source Serif Pro"/>
              </a:rPr>
              <a:t>CEC .5’</a:t>
            </a:r>
            <a:endParaRPr>
              <a:solidFill>
                <a:schemeClr val="dk1"/>
              </a:solidFill>
            </a:endParaRPr>
          </a:p>
          <a:p>
            <a:pPr indent="-311150" lvl="0" marL="457200" rtl="0" algn="l">
              <a:lnSpc>
                <a:spcPct val="115000"/>
              </a:lnSpc>
              <a:spcBef>
                <a:spcPts val="1200"/>
              </a:spcBef>
              <a:spcAft>
                <a:spcPts val="0"/>
              </a:spcAft>
              <a:buSzPts val="1300"/>
              <a:buFont typeface="Source Serif Pro"/>
              <a:buChar char="●"/>
            </a:pPr>
            <a:r>
              <a:rPr lang="en" sz="1300">
                <a:solidFill>
                  <a:schemeClr val="dk1"/>
                </a:solidFill>
                <a:latin typeface="Source Serif Pro"/>
                <a:ea typeface="Source Serif Pro"/>
                <a:cs typeface="Source Serif Pro"/>
                <a:sym typeface="Source Serif Pro"/>
              </a:rPr>
              <a:t>Once we’ve run a full set of saddle positions through Simulated Forward Kinematics and CMC, we </a:t>
            </a:r>
            <a:r>
              <a:rPr lang="en" sz="1300">
                <a:solidFill>
                  <a:schemeClr val="dk1"/>
                </a:solidFill>
                <a:latin typeface="Source Serif Pro"/>
                <a:ea typeface="Source Serif Pro"/>
                <a:cs typeface="Source Serif Pro"/>
                <a:sym typeface="Source Serif Pro"/>
              </a:rPr>
              <a:t>perform</a:t>
            </a:r>
            <a:r>
              <a:rPr lang="en" sz="1300">
                <a:solidFill>
                  <a:schemeClr val="dk1"/>
                </a:solidFill>
                <a:latin typeface="Source Serif Pro"/>
                <a:ea typeface="Source Serif Pro"/>
                <a:cs typeface="Source Serif Pro"/>
                <a:sym typeface="Source Serif Pro"/>
              </a:rPr>
              <a:t> a </a:t>
            </a:r>
            <a:r>
              <a:rPr lang="en" sz="1300">
                <a:solidFill>
                  <a:schemeClr val="dk1"/>
                </a:solidFill>
                <a:latin typeface="Source Serif Pro"/>
                <a:ea typeface="Source Serif Pro"/>
                <a:cs typeface="Source Serif Pro"/>
                <a:sym typeface="Source Serif Pro"/>
              </a:rPr>
              <a:t>mapping</a:t>
            </a:r>
            <a:r>
              <a:rPr lang="en" sz="1300">
                <a:solidFill>
                  <a:schemeClr val="dk1"/>
                </a:solidFill>
                <a:latin typeface="Source Serif Pro"/>
                <a:ea typeface="Source Serif Pro"/>
                <a:cs typeface="Source Serif Pro"/>
                <a:sym typeface="Source Serif Pro"/>
              </a:rPr>
              <a:t> of the total metabolic </a:t>
            </a:r>
            <a:r>
              <a:rPr lang="en" sz="1300">
                <a:solidFill>
                  <a:schemeClr val="dk1"/>
                </a:solidFill>
                <a:latin typeface="Source Serif Pro"/>
                <a:ea typeface="Source Serif Pro"/>
                <a:cs typeface="Source Serif Pro"/>
                <a:sym typeface="Source Serif Pro"/>
              </a:rPr>
              <a:t>expenditure</a:t>
            </a:r>
            <a:r>
              <a:rPr lang="en" sz="1300">
                <a:solidFill>
                  <a:schemeClr val="dk1"/>
                </a:solidFill>
                <a:latin typeface="Source Serif Pro"/>
                <a:ea typeface="Source Serif Pro"/>
                <a:cs typeface="Source Serif Pro"/>
                <a:sym typeface="Source Serif Pro"/>
              </a:rPr>
              <a:t> rate of all of the muscles vs seat position</a:t>
            </a:r>
            <a:endParaRPr sz="1300">
              <a:solidFill>
                <a:schemeClr val="dk1"/>
              </a:solidFill>
              <a:latin typeface="Source Serif Pro"/>
              <a:ea typeface="Source Serif Pro"/>
              <a:cs typeface="Source Serif Pro"/>
              <a:sym typeface="Source Serif Pro"/>
            </a:endParaRPr>
          </a:p>
          <a:p>
            <a:pPr indent="-311150" lvl="0" marL="457200" rtl="0" algn="l">
              <a:lnSpc>
                <a:spcPct val="115000"/>
              </a:lnSpc>
              <a:spcBef>
                <a:spcPts val="0"/>
              </a:spcBef>
              <a:spcAft>
                <a:spcPts val="0"/>
              </a:spcAft>
              <a:buClr>
                <a:schemeClr val="dk1"/>
              </a:buClr>
              <a:buSzPts val="1300"/>
              <a:buFont typeface="Source Serif Pro"/>
              <a:buChar char="●"/>
            </a:pPr>
            <a:r>
              <a:rPr lang="en" sz="1300">
                <a:solidFill>
                  <a:schemeClr val="dk1"/>
                </a:solidFill>
                <a:latin typeface="Source Serif Pro"/>
                <a:ea typeface="Source Serif Pro"/>
                <a:cs typeface="Source Serif Pro"/>
                <a:sym typeface="Source Serif Pro"/>
              </a:rPr>
              <a:t>Shown is our first </a:t>
            </a:r>
            <a:r>
              <a:rPr lang="en" sz="1300">
                <a:solidFill>
                  <a:schemeClr val="dk1"/>
                </a:solidFill>
                <a:latin typeface="Source Serif Pro"/>
                <a:ea typeface="Source Serif Pro"/>
                <a:cs typeface="Source Serif Pro"/>
                <a:sym typeface="Source Serif Pro"/>
              </a:rPr>
              <a:t>attempt</a:t>
            </a:r>
            <a:r>
              <a:rPr lang="en" sz="1300">
                <a:solidFill>
                  <a:schemeClr val="dk1"/>
                </a:solidFill>
                <a:latin typeface="Source Serif Pro"/>
                <a:ea typeface="Source Serif Pro"/>
                <a:cs typeface="Source Serif Pro"/>
                <a:sym typeface="Source Serif Pro"/>
              </a:rPr>
              <a:t> at this 3D mapping for a set of all of our trials</a:t>
            </a:r>
            <a:endParaRPr sz="1300">
              <a:solidFill>
                <a:schemeClr val="dk1"/>
              </a:solidFill>
              <a:latin typeface="Source Serif Pro"/>
              <a:ea typeface="Source Serif Pro"/>
              <a:cs typeface="Source Serif Pro"/>
              <a:sym typeface="Source Serif Pro"/>
            </a:endParaRPr>
          </a:p>
          <a:p>
            <a:pPr indent="-311150" lvl="0" marL="457200" rtl="0" algn="l">
              <a:lnSpc>
                <a:spcPct val="115000"/>
              </a:lnSpc>
              <a:spcBef>
                <a:spcPts val="0"/>
              </a:spcBef>
              <a:spcAft>
                <a:spcPts val="0"/>
              </a:spcAft>
              <a:buClr>
                <a:schemeClr val="dk1"/>
              </a:buClr>
              <a:buSzPts val="1300"/>
              <a:buFont typeface="Source Serif Pro"/>
              <a:buChar char="●"/>
            </a:pPr>
            <a:r>
              <a:rPr lang="en" sz="1300">
                <a:solidFill>
                  <a:schemeClr val="dk1"/>
                </a:solidFill>
                <a:latin typeface="Source Serif Pro"/>
                <a:ea typeface="Source Serif Pro"/>
                <a:cs typeface="Source Serif Pro"/>
                <a:sym typeface="Source Serif Pro"/>
              </a:rPr>
              <a:t>This mapping is not exactly what we had anticipated</a:t>
            </a:r>
            <a:endParaRPr sz="1300">
              <a:solidFill>
                <a:schemeClr val="dk1"/>
              </a:solidFill>
              <a:latin typeface="Source Serif Pro"/>
              <a:ea typeface="Source Serif Pro"/>
              <a:cs typeface="Source Serif Pro"/>
              <a:sym typeface="Source Serif Pro"/>
            </a:endParaRPr>
          </a:p>
          <a:p>
            <a:pPr indent="-311150" lvl="1" marL="914400" rtl="0" algn="l">
              <a:lnSpc>
                <a:spcPct val="115000"/>
              </a:lnSpc>
              <a:spcBef>
                <a:spcPts val="0"/>
              </a:spcBef>
              <a:spcAft>
                <a:spcPts val="0"/>
              </a:spcAft>
              <a:buClr>
                <a:schemeClr val="dk1"/>
              </a:buClr>
              <a:buSzPts val="1300"/>
              <a:buFont typeface="Source Serif Pro"/>
              <a:buChar char="○"/>
            </a:pPr>
            <a:r>
              <a:rPr lang="en" sz="1300">
                <a:solidFill>
                  <a:schemeClr val="dk1"/>
                </a:solidFill>
                <a:latin typeface="Source Serif Pro"/>
                <a:ea typeface="Source Serif Pro"/>
                <a:cs typeface="Source Serif Pro"/>
                <a:sym typeface="Source Serif Pro"/>
              </a:rPr>
              <a:t>Analysis of this mapping will be presented in the following slides and a path forward</a:t>
            </a:r>
            <a:endParaRPr sz="13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0c058ef8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c0c058ef8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500">
                <a:solidFill>
                  <a:schemeClr val="dk1"/>
                </a:solidFill>
                <a:latin typeface="Source Serif Pro"/>
                <a:ea typeface="Source Serif Pro"/>
                <a:cs typeface="Source Serif Pro"/>
                <a:sym typeface="Source Serif Pro"/>
              </a:rPr>
              <a:t>DG 1.5’</a:t>
            </a:r>
            <a:endParaRPr/>
          </a:p>
          <a:p>
            <a:pPr indent="0" lvl="0" marL="0" rtl="0" algn="l">
              <a:spcBef>
                <a:spcPts val="1200"/>
              </a:spcBef>
              <a:spcAft>
                <a:spcPts val="0"/>
              </a:spcAft>
              <a:buNone/>
            </a:pPr>
            <a:r>
              <a:rPr lang="en"/>
              <a:t>With the current motion of our model, starting at the top of the pedaling motion, we see that a majority of the energy expended by the model is used to activate the quadricep vastus intermedius.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we can visually track activations during the simulation based on the red coloring of muscles, the metabolic energy expenditure rates that we extract from the computed muscle control simulation is quantifying where the model is expending energy since activation is not the sole determining factor for energy expenditure.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observed the vastus intermedius dominating the energy expenditure across all trials so with our current trials and data, this is our muscle of interest.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c20638c7cb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c20638c7cb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500">
                <a:solidFill>
                  <a:schemeClr val="dk1"/>
                </a:solidFill>
                <a:latin typeface="Source Serif Pro"/>
                <a:ea typeface="Source Serif Pro"/>
                <a:cs typeface="Source Serif Pro"/>
                <a:sym typeface="Source Serif Pro"/>
              </a:rPr>
              <a:t>DG</a:t>
            </a:r>
            <a:endParaRPr/>
          </a:p>
          <a:p>
            <a:pPr indent="0" lvl="0" marL="0" rtl="0" algn="l">
              <a:spcBef>
                <a:spcPts val="1200"/>
              </a:spcBef>
              <a:spcAft>
                <a:spcPts val="0"/>
              </a:spcAft>
              <a:buNone/>
            </a:pPr>
            <a:r>
              <a:rPr lang="en"/>
              <a:t>Here we have the metabolic energy </a:t>
            </a:r>
            <a:r>
              <a:rPr lang="en"/>
              <a:t>expenditure</a:t>
            </a:r>
            <a:r>
              <a:rPr lang="en"/>
              <a:t> rates of the vastus intermedius across all 8 of our trials. However, any trends between saddle position and metabolic energy expenditure are very difficult to parse out from this data. In fact, the biggest differences between the data occur when we needed to tweak the model constraints to allow for CMC to find a solution. When the orientation of the pelvis was constrained, we observed the peak rate of energy expenditure sits at around 100 - 200 Watts, and when the orientation of the pelvis was relaxed, the peak rate of energy expended jumps to a range of 400 to 700 Watts.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Gradient optimization problem is happening during the solve meaning there is an element of stochasticity in the search space (or at least in the starting point of the search space). Results are therefore not 100% reproducible and repeatable.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20638c7cb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20638c7cb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1"/>
                </a:solidFill>
                <a:latin typeface="Source Serif Pro"/>
                <a:ea typeface="Source Serif Pro"/>
                <a:cs typeface="Source Serif Pro"/>
                <a:sym typeface="Source Serif Pro"/>
              </a:rPr>
              <a:t>CC 1’</a:t>
            </a:r>
            <a:endParaRPr/>
          </a:p>
          <a:p>
            <a:pPr indent="0" lvl="0" marL="0" rtl="0" algn="l">
              <a:spcBef>
                <a:spcPts val="1200"/>
              </a:spcBef>
              <a:spcAft>
                <a:spcPts val="0"/>
              </a:spcAft>
              <a:buNone/>
            </a:pPr>
            <a:r>
              <a:rPr lang="en"/>
              <a:t>We realize our initial data is less informative than it could be. </a:t>
            </a:r>
            <a:r>
              <a:rPr b="1" lang="en"/>
              <a:t>A</a:t>
            </a:r>
            <a:r>
              <a:rPr lang="en"/>
              <a:t> lot of the variation between trials can be explained by the CMC settings that </a:t>
            </a:r>
            <a:r>
              <a:rPr b="1" lang="en"/>
              <a:t>required changes </a:t>
            </a:r>
            <a:r>
              <a:rPr lang="en"/>
              <a:t>in between runs in order for the OpenSim CMC Tool to find </a:t>
            </a:r>
            <a:r>
              <a:rPr b="1" i="1" lang="en">
                <a:solidFill>
                  <a:srgbClr val="9900FF"/>
                </a:solidFill>
              </a:rPr>
              <a:t>any</a:t>
            </a:r>
            <a:r>
              <a:rPr i="1" lang="en">
                <a:solidFill>
                  <a:srgbClr val="9900FF"/>
                </a:solidFill>
              </a:rPr>
              <a:t> </a:t>
            </a:r>
            <a:r>
              <a:rPr lang="en"/>
              <a:t>solution. These settings </a:t>
            </a:r>
            <a:r>
              <a:rPr b="1" lang="en"/>
              <a:t>sometimes required quite a bit of change </a:t>
            </a:r>
            <a:r>
              <a:rPr lang="en"/>
              <a:t>between trials due to the large number of constraints on the movement allowed by the model. This led to pitfalls in the static optimization step of the solver where it </a:t>
            </a:r>
            <a:r>
              <a:rPr b="1" lang="en"/>
              <a:t>carries out </a:t>
            </a:r>
            <a:r>
              <a:rPr lang="en"/>
              <a:t>gradient descent optimization. These kinds of optimizations require stochastic initialization of the start position for potential solutions. That Initial guess is effectively random which means we may not always converge at the same </a:t>
            </a:r>
            <a:r>
              <a:rPr i="1" lang="en">
                <a:solidFill>
                  <a:srgbClr val="9900FF"/>
                </a:solidFill>
              </a:rPr>
              <a:t>global </a:t>
            </a:r>
            <a:r>
              <a:rPr lang="en"/>
              <a:t>minimum for the objective function of muscle activations and desired kinematics but instead may converge towards other </a:t>
            </a:r>
            <a:r>
              <a:rPr i="1" lang="en">
                <a:solidFill>
                  <a:srgbClr val="9900FF"/>
                </a:solidFill>
              </a:rPr>
              <a:t>local </a:t>
            </a:r>
            <a:r>
              <a:rPr lang="en"/>
              <a:t>minimum. This means, each trial potentially found different local minima to converge at and we cannot assume they converged at the global minimum, which may be more comparable across trials. </a:t>
            </a:r>
            <a:endParaRPr/>
          </a:p>
          <a:p>
            <a:pPr indent="457200" lvl="0" marL="0" rtl="0" algn="l">
              <a:spcBef>
                <a:spcPts val="0"/>
              </a:spcBef>
              <a:spcAft>
                <a:spcPts val="0"/>
              </a:spcAft>
              <a:buNone/>
            </a:pPr>
            <a:r>
              <a:rPr lang="en">
                <a:highlight>
                  <a:srgbClr val="FFF2CC"/>
                </a:highlight>
              </a:rPr>
              <a:t>In Machine learning, the classic way to avoid local minima is to use randomization, but there is no way to guarantee that every time we would get the </a:t>
            </a:r>
            <a:r>
              <a:rPr lang="en">
                <a:highlight>
                  <a:srgbClr val="FFF2CC"/>
                </a:highlight>
              </a:rPr>
              <a:t>global</a:t>
            </a:r>
            <a:r>
              <a:rPr lang="en">
                <a:highlight>
                  <a:srgbClr val="FFF2CC"/>
                </a:highlight>
              </a:rPr>
              <a:t> minimum. Some things we are looking into is adjusting the CMC tool optimization convergence tolerance and integrator and derivative stepping sizes.</a:t>
            </a:r>
            <a:endParaRPr>
              <a:solidFill>
                <a:srgbClr val="8E7CC3"/>
              </a:solidFill>
              <a:highlight>
                <a:srgbClr val="FFF2CC"/>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CCCCCC"/>
                </a:solidFill>
              </a:rPr>
              <a:t>Our 1-legged cycling model is frankly a use case that CMC was never truly scoped out for. There are a </a:t>
            </a:r>
            <a:r>
              <a:rPr lang="en">
                <a:solidFill>
                  <a:srgbClr val="CCCCCC"/>
                </a:solidFill>
              </a:rPr>
              <a:t>significant number of constraints on the movement allowed by the model and less available musculature than would be normally included (</a:t>
            </a:r>
            <a:r>
              <a:rPr lang="en">
                <a:solidFill>
                  <a:srgbClr val="CCCCCC"/>
                </a:solidFill>
                <a:highlight>
                  <a:srgbClr val="F4CCCC"/>
                </a:highlight>
              </a:rPr>
              <a:t>idk if more muscles is good in general tho</a:t>
            </a:r>
            <a:r>
              <a:rPr lang="en">
                <a:solidFill>
                  <a:srgbClr val="CCCCCC"/>
                </a:solidFill>
              </a:rPr>
              <a:t>). CMC was initially intended and developed with motions such as walking gait analysis in mind, which is significantly less constrained (</a:t>
            </a:r>
            <a:r>
              <a:rPr lang="en">
                <a:solidFill>
                  <a:srgbClr val="CCCCCC"/>
                </a:solidFill>
                <a:highlight>
                  <a:srgbClr val="F4CCCC"/>
                </a:highlight>
              </a:rPr>
              <a:t>probably can’t say this without a citation</a:t>
            </a:r>
            <a:r>
              <a:rPr lang="en">
                <a:solidFill>
                  <a:srgbClr val="CCCCCC"/>
                </a:solidFill>
              </a:rPr>
              <a:t>) and are cases where a reproducible solution is generally more feasible with the aforementioned optimization.</a:t>
            </a:r>
            <a:endParaRPr>
              <a:solidFill>
                <a:srgbClr val="CCCCCC"/>
              </a:solidFill>
            </a:endParaRPr>
          </a:p>
          <a:p>
            <a:pPr indent="0" lvl="0" marL="0" rtl="0" algn="l">
              <a:spcBef>
                <a:spcPts val="0"/>
              </a:spcBef>
              <a:spcAft>
                <a:spcPts val="0"/>
              </a:spcAft>
              <a:buNone/>
            </a:pPr>
            <a:r>
              <a:t/>
            </a:r>
            <a:endParaRPr>
              <a:solidFill>
                <a:srgbClr val="CCCCCC"/>
              </a:solidFill>
            </a:endParaRPr>
          </a:p>
          <a:p>
            <a:pPr indent="0" lvl="0" marL="0" rtl="0" algn="l">
              <a:spcBef>
                <a:spcPts val="0"/>
              </a:spcBef>
              <a:spcAft>
                <a:spcPts val="0"/>
              </a:spcAft>
              <a:buNone/>
            </a:pPr>
            <a:r>
              <a:rPr lang="en">
                <a:solidFill>
                  <a:srgbClr val="CCCCCC"/>
                </a:solidFill>
              </a:rPr>
              <a:t>This effectively means that our CMC trials are not 100% reproducible or repeatable which may pose significant challenges as we continue exploring this path. </a:t>
            </a:r>
            <a:endParaRPr>
              <a:solidFill>
                <a:srgbClr val="CCCCCC"/>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fa789185e_0_24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fa789185e_0_24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5-6’ - SR</a:t>
            </a:r>
            <a:endParaRPr sz="1400">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bfa789185e_0_25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bfa789185e_0_25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5-6’ - SR</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20638c7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c20638c7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5-6’ - SR</a:t>
            </a:r>
            <a:endParaRPr sz="1700">
              <a:solidFill>
                <a:schemeClr val="dk1"/>
              </a:solidFill>
              <a:latin typeface="Source Serif Pro"/>
              <a:ea typeface="Source Serif Pro"/>
              <a:cs typeface="Source Serif Pro"/>
              <a:sym typeface="Source Serif Pro"/>
            </a:endParaRPr>
          </a:p>
          <a:p>
            <a:pPr indent="-336550" lvl="1" marL="914400" rtl="0" algn="l">
              <a:lnSpc>
                <a:spcPct val="115000"/>
              </a:lnSpc>
              <a:spcBef>
                <a:spcPts val="0"/>
              </a:spcBef>
              <a:spcAft>
                <a:spcPts val="0"/>
              </a:spcAft>
              <a:buClr>
                <a:srgbClr val="980000"/>
              </a:buClr>
              <a:buSzPts val="1700"/>
              <a:buFont typeface="Source Serif Pro"/>
              <a:buChar char="○"/>
            </a:pPr>
            <a:r>
              <a:rPr lang="en" sz="1700">
                <a:solidFill>
                  <a:schemeClr val="dk1"/>
                </a:solidFill>
                <a:latin typeface="Source Serif Pro"/>
                <a:ea typeface="Source Serif Pro"/>
                <a:cs typeface="Source Serif Pro"/>
                <a:sym typeface="Source Serif Pro"/>
              </a:rPr>
              <a:t>cyclists change gears along the duration of their ride</a:t>
            </a:r>
            <a:endParaRPr sz="1700">
              <a:solidFill>
                <a:schemeClr val="dk1"/>
              </a:solidFill>
              <a:latin typeface="Source Serif Pro"/>
              <a:ea typeface="Source Serif Pro"/>
              <a:cs typeface="Source Serif Pro"/>
              <a:sym typeface="Source Serif Pro"/>
            </a:endParaRPr>
          </a:p>
          <a:p>
            <a:pPr indent="-336550" lvl="1" marL="914400" rtl="0" algn="l">
              <a:lnSpc>
                <a:spcPct val="115000"/>
              </a:lnSpc>
              <a:spcBef>
                <a:spcPts val="0"/>
              </a:spcBef>
              <a:spcAft>
                <a:spcPts val="0"/>
              </a:spcAft>
              <a:buClr>
                <a:srgbClr val="980000"/>
              </a:buClr>
              <a:buSzPts val="1700"/>
              <a:buFont typeface="Source Serif Pro"/>
              <a:buChar char="○"/>
            </a:pPr>
            <a:r>
              <a:rPr lang="en" sz="1700">
                <a:solidFill>
                  <a:schemeClr val="dk1"/>
                </a:solidFill>
                <a:latin typeface="Source Serif Pro"/>
                <a:ea typeface="Source Serif Pro"/>
                <a:cs typeface="Source Serif Pro"/>
                <a:sym typeface="Source Serif Pro"/>
              </a:rPr>
              <a:t>From our literature review, we have even identified common resistive torque profiles</a:t>
            </a:r>
            <a:endParaRPr sz="1700">
              <a:solidFill>
                <a:schemeClr val="dk1"/>
              </a:solidFill>
              <a:latin typeface="Source Serif Pro"/>
              <a:ea typeface="Source Serif Pro"/>
              <a:cs typeface="Source Serif Pro"/>
              <a:sym typeface="Source Serif Pro"/>
            </a:endParaRPr>
          </a:p>
          <a:p>
            <a:pPr indent="-336550" lvl="1" marL="914400" rtl="0" algn="l">
              <a:lnSpc>
                <a:spcPct val="115000"/>
              </a:lnSpc>
              <a:spcBef>
                <a:spcPts val="0"/>
              </a:spcBef>
              <a:spcAft>
                <a:spcPts val="0"/>
              </a:spcAft>
              <a:buClr>
                <a:schemeClr val="dk1"/>
              </a:buClr>
              <a:buSzPts val="1700"/>
              <a:buFont typeface="Source Serif Pro"/>
              <a:buChar char="○"/>
            </a:pPr>
            <a:r>
              <a:t/>
            </a:r>
            <a:endParaRPr sz="17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c20638c7c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c20638c7c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5-6’ - SR</a:t>
            </a:r>
            <a:endParaRPr sz="1700">
              <a:solidFill>
                <a:schemeClr val="dk1"/>
              </a:solidFill>
              <a:latin typeface="Source Serif Pro"/>
              <a:ea typeface="Source Serif Pro"/>
              <a:cs typeface="Source Serif Pro"/>
              <a:sym typeface="Source Serif Pro"/>
            </a:endParaRPr>
          </a:p>
          <a:p>
            <a:pPr indent="-336550" lvl="0" marL="457200" rtl="0" algn="l">
              <a:lnSpc>
                <a:spcPct val="115000"/>
              </a:lnSpc>
              <a:spcBef>
                <a:spcPts val="0"/>
              </a:spcBef>
              <a:spcAft>
                <a:spcPts val="0"/>
              </a:spcAft>
              <a:buClr>
                <a:srgbClr val="980000"/>
              </a:buClr>
              <a:buSzPts val="1700"/>
              <a:buFont typeface="Source Serif Pro"/>
              <a:buChar char="●"/>
            </a:pPr>
            <a:r>
              <a:rPr lang="en" sz="1700">
                <a:solidFill>
                  <a:schemeClr val="dk1"/>
                </a:solidFill>
                <a:latin typeface="Source Serif Pro"/>
                <a:ea typeface="Source Serif Pro"/>
                <a:cs typeface="Source Serif Pro"/>
                <a:sym typeface="Source Serif Pro"/>
              </a:rPr>
              <a:t>highlight the impact of the biomechanical differences inherent between male and female cyclists on metabolic expenditure rate</a:t>
            </a:r>
            <a:endParaRPr sz="1700">
              <a:solidFill>
                <a:schemeClr val="dk1"/>
              </a:solidFill>
              <a:latin typeface="Source Serif Pro"/>
              <a:ea typeface="Source Serif Pro"/>
              <a:cs typeface="Source Serif Pro"/>
              <a:sym typeface="Source Serif Pro"/>
            </a:endParaRPr>
          </a:p>
          <a:p>
            <a:pPr indent="-336550" lvl="1" marL="914400" rtl="0" algn="l">
              <a:lnSpc>
                <a:spcPct val="115000"/>
              </a:lnSpc>
              <a:spcBef>
                <a:spcPts val="0"/>
              </a:spcBef>
              <a:spcAft>
                <a:spcPts val="0"/>
              </a:spcAft>
              <a:buClr>
                <a:srgbClr val="980000"/>
              </a:buClr>
              <a:buSzPts val="1700"/>
              <a:buFont typeface="Source Serif Pro"/>
              <a:buChar char="○"/>
            </a:pPr>
            <a:r>
              <a:rPr lang="en" sz="1700">
                <a:solidFill>
                  <a:schemeClr val="dk1"/>
                </a:solidFill>
                <a:latin typeface="Source Serif Pro"/>
                <a:ea typeface="Source Serif Pro"/>
                <a:cs typeface="Source Serif Pro"/>
                <a:sym typeface="Source Serif Pro"/>
              </a:rPr>
              <a:t>Women also tend to injure their ACLs more often than men, could potentially optimize saddle height in order to minimize risk of injury as well</a:t>
            </a:r>
            <a:endParaRPr sz="17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06170b4a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06170b4a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Source Serif Pro"/>
                <a:ea typeface="Source Serif Pro"/>
                <a:cs typeface="Source Serif Pro"/>
                <a:sym typeface="Source Serif Pro"/>
              </a:rPr>
              <a:t>CC</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0"/>
              </a:spcAft>
              <a:buClr>
                <a:schemeClr val="dk1"/>
              </a:buClr>
              <a:buSzPts val="1100"/>
              <a:buFont typeface="Arial"/>
              <a:buNone/>
            </a:pPr>
            <a:r>
              <a:rPr lang="en" sz="1200">
                <a:latin typeface="Source Serif Pro"/>
                <a:ea typeface="Source Serif Pro"/>
                <a:cs typeface="Source Serif Pro"/>
                <a:sym typeface="Source Serif Pro"/>
              </a:rPr>
              <a:t>We are trying to determine how seat position, </a:t>
            </a:r>
            <a:r>
              <a:rPr lang="en" sz="1200">
                <a:latin typeface="Source Serif Pro"/>
                <a:ea typeface="Source Serif Pro"/>
                <a:cs typeface="Source Serif Pro"/>
                <a:sym typeface="Source Serif Pro"/>
              </a:rPr>
              <a:t>defined by the x and y distance in meters from the bottom bracket of the bike, affects metabolic energy expenditure rate. We know from literature that an optimal saddle position is achieved when metabolic energy expenditure rate is minimized. Where metabolic energy expenditure rate is defined as the energy expenditure of the system proportional to the sum of the resting metabolic expenditure rate and the ATP consumption rate of each muscle. </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0"/>
              </a:spcAft>
              <a:buClr>
                <a:schemeClr val="dk1"/>
              </a:buClr>
              <a:buSzPts val="1100"/>
              <a:buFont typeface="Arial"/>
              <a:buNone/>
            </a:pPr>
            <a:r>
              <a:rPr lang="en" sz="1200">
                <a:latin typeface="Source Serif Pro"/>
                <a:ea typeface="Source Serif Pro"/>
                <a:cs typeface="Source Serif Pro"/>
                <a:sym typeface="Source Serif Pro"/>
              </a:rPr>
              <a:t>Determining this relationship, specifically determining the optimal saddle positions in which the energy expenditure is minimized, is an area of interest for the cycling company, Specialized, who work with elite cyclists</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1200"/>
              </a:spcAft>
              <a:buClr>
                <a:schemeClr val="dk1"/>
              </a:buClr>
              <a:buSzPts val="1100"/>
              <a:buFont typeface="Arial"/>
              <a:buNone/>
            </a:pPr>
            <a:r>
              <a:t/>
            </a:r>
            <a:endParaRPr b="1" sz="1200">
              <a:latin typeface="Source Serif Pro"/>
              <a:ea typeface="Source Serif Pro"/>
              <a:cs typeface="Source Serif Pro"/>
              <a:sym typeface="Source Serif Pr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fa789185e_0_24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bfa789185e_0_24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5-6’ - SR</a:t>
            </a:r>
            <a:endParaRPr sz="1400">
              <a:solidFill>
                <a:schemeClr val="dk1"/>
              </a:solidFill>
              <a:latin typeface="Source Serif Pro"/>
              <a:ea typeface="Source Serif Pro"/>
              <a:cs typeface="Source Serif Pro"/>
              <a:sym typeface="Source Serif Pro"/>
            </a:endParaRPr>
          </a:p>
          <a:p>
            <a:pPr indent="0" lvl="0" marL="0" rtl="0" algn="l">
              <a:lnSpc>
                <a:spcPct val="107916"/>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a:solidFill>
                  <a:schemeClr val="dk1"/>
                </a:solidFill>
                <a:latin typeface="Calibri"/>
                <a:ea typeface="Calibri"/>
                <a:cs typeface="Calibri"/>
                <a:sym typeface="Calibri"/>
              </a:rPr>
              <a:t>implications of fatigue on metabolic expenditure rate</a:t>
            </a:r>
            <a:endParaRPr sz="1400"/>
          </a:p>
          <a:p>
            <a:pPr indent="0" lvl="0" marL="0" rtl="0" algn="l">
              <a:spcBef>
                <a:spcPts val="8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20638c7c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20638c7c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5-6’ - SR</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bfa789185e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bfa789185e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3-5’ - CC</a:t>
            </a:r>
            <a:endParaRPr sz="1400">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we’ll over our plan for the next 3 weeks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bab5f532c7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bab5f532c7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In the next 3 weeks, we have 3 main focuses. The first is the explore larger ranges of saddle position using literature to inform and narrow our search</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The next is the analyze muscle states, which are our intermediary outputs in our workflow, and how they can be used to inform energy expenditure rates without the use of the CMC Tool.</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And Finally, we are looking to add complexity to the OpenSim model by adding additiona muscles and potentially a second leg. </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c1343a570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c1343a570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a:t>
            </a:r>
            <a:r>
              <a:rPr lang="en">
                <a:solidFill>
                  <a:schemeClr val="dk1"/>
                </a:solidFill>
              </a:rPr>
              <a:t>explain</a:t>
            </a:r>
            <a:r>
              <a:rPr lang="en">
                <a:solidFill>
                  <a:schemeClr val="dk1"/>
                </a:solidFill>
              </a:rPr>
              <a:t> the first goal, we are looking to use literature to focus our search space for potentially optimal saddle positions. A variety of sources over the years have studied measures of optimal saddle height. The measures can come from inseam length, trochanteric length (which is the distance between your trochanter protrusion on your upper leg to the floor), and sum of shank and thigh length just to name a few.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Using OpenSim Model Geometries, these anatomical lengths can be measured and computed to provide a more informed starting position from which to build our set of positions for future trials. This means, we can go into the files for the cycling model we have, look up these lengths or measure them through OpenSim, apply the 109% or 96% or other adjustment determined by prior literature to obtain a height for the saddle position that could be ideal. This is also a great way for us to validate our model and its results against literature.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c1343a570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c1343a570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CEC</a:t>
            </a:r>
            <a:endParaRPr>
              <a:solidFill>
                <a:schemeClr val="dk1"/>
              </a:solidFill>
            </a:endParaRPr>
          </a:p>
          <a:p>
            <a:pPr indent="0" lvl="0" marL="0" rtl="0" algn="l">
              <a:spcBef>
                <a:spcPts val="0"/>
              </a:spcBef>
              <a:spcAft>
                <a:spcPts val="0"/>
              </a:spcAft>
              <a:buNone/>
            </a:pPr>
            <a:r>
              <a:t/>
            </a:r>
            <a:endParaRPr>
              <a:solidFill>
                <a:schemeClr val="dk1"/>
              </a:solidFill>
            </a:endParaRPr>
          </a:p>
          <a:p>
            <a:pPr indent="-311150" lvl="0" marL="457200" rtl="0" algn="l">
              <a:spcBef>
                <a:spcPts val="0"/>
              </a:spcBef>
              <a:spcAft>
                <a:spcPts val="0"/>
              </a:spcAft>
              <a:buSzPts val="1300"/>
              <a:buFont typeface="Source Serif Pro"/>
              <a:buChar char="●"/>
            </a:pPr>
            <a:r>
              <a:rPr lang="en" sz="1300">
                <a:solidFill>
                  <a:schemeClr val="dk1"/>
                </a:solidFill>
                <a:latin typeface="Source Serif Pro"/>
                <a:ea typeface="Source Serif Pro"/>
                <a:cs typeface="Source Serif Pro"/>
                <a:sym typeface="Source Serif Pro"/>
              </a:rPr>
              <a:t>As we talked about earlier in the related work, we can use muscle states outputs to find regions of maximum and </a:t>
            </a:r>
            <a:r>
              <a:rPr lang="en" sz="1300">
                <a:solidFill>
                  <a:schemeClr val="dk1"/>
                </a:solidFill>
                <a:latin typeface="Source Serif Pro"/>
                <a:ea typeface="Source Serif Pro"/>
                <a:cs typeface="Source Serif Pro"/>
                <a:sym typeface="Source Serif Pro"/>
              </a:rPr>
              <a:t>minimum</a:t>
            </a:r>
            <a:r>
              <a:rPr lang="en" sz="1300">
                <a:solidFill>
                  <a:schemeClr val="dk1"/>
                </a:solidFill>
                <a:latin typeface="Source Serif Pro"/>
                <a:ea typeface="Source Serif Pro"/>
                <a:cs typeface="Source Serif Pro"/>
                <a:sym typeface="Source Serif Pro"/>
              </a:rPr>
              <a:t> muscle fiber force generation.</a:t>
            </a:r>
            <a:endParaRPr sz="1300">
              <a:solidFill>
                <a:schemeClr val="dk1"/>
              </a:solidFill>
              <a:latin typeface="Source Serif Pro"/>
              <a:ea typeface="Source Serif Pro"/>
              <a:cs typeface="Source Serif Pro"/>
              <a:sym typeface="Source Serif Pro"/>
            </a:endParaRPr>
          </a:p>
          <a:p>
            <a:pPr indent="-311150" lvl="0" marL="457200" rtl="0" algn="l">
              <a:spcBef>
                <a:spcPts val="0"/>
              </a:spcBef>
              <a:spcAft>
                <a:spcPts val="0"/>
              </a:spcAft>
              <a:buClr>
                <a:schemeClr val="dk1"/>
              </a:buClr>
              <a:buSzPts val="1300"/>
              <a:buFont typeface="Source Serif Pro"/>
              <a:buChar char="●"/>
            </a:pPr>
            <a:r>
              <a:rPr lang="en" sz="1300">
                <a:solidFill>
                  <a:schemeClr val="dk1"/>
                </a:solidFill>
                <a:latin typeface="Source Serif Pro"/>
                <a:ea typeface="Source Serif Pro"/>
                <a:cs typeface="Source Serif Pro"/>
                <a:sym typeface="Source Serif Pro"/>
              </a:rPr>
              <a:t>As a reminder, the muscle states come out of the Simulated Forward Kinematics step in our workflow and can be post-processed to show these regions of maximum muscle fiber force generation as seen in literature.</a:t>
            </a:r>
            <a:endParaRPr sz="1300">
              <a:solidFill>
                <a:schemeClr val="dk1"/>
              </a:solidFill>
              <a:latin typeface="Source Serif Pro"/>
              <a:ea typeface="Source Serif Pro"/>
              <a:cs typeface="Source Serif Pro"/>
              <a:sym typeface="Source Serif Pro"/>
            </a:endParaRPr>
          </a:p>
          <a:p>
            <a:pPr indent="-311150" lvl="1" marL="914400" rtl="0" algn="l">
              <a:spcBef>
                <a:spcPts val="0"/>
              </a:spcBef>
              <a:spcAft>
                <a:spcPts val="0"/>
              </a:spcAft>
              <a:buClr>
                <a:schemeClr val="dk1"/>
              </a:buClr>
              <a:buSzPts val="1300"/>
              <a:buFont typeface="Source Serif Pro"/>
              <a:buChar char="○"/>
            </a:pPr>
            <a:r>
              <a:rPr lang="en" sz="1300">
                <a:solidFill>
                  <a:schemeClr val="dk1"/>
                </a:solidFill>
                <a:latin typeface="Source Serif Pro"/>
                <a:ea typeface="Source Serif Pro"/>
                <a:cs typeface="Source Serif Pro"/>
                <a:sym typeface="Source Serif Pro"/>
              </a:rPr>
              <a:t>These shaded regions indicate regions of minimized metabolic energy expenditure rates because the muscles are stronger at these times and do not need to work as hard to produce forces sufficient for movement.</a:t>
            </a:r>
            <a:endParaRPr sz="13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bfa789185e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bfa789185e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CC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To speak to the final point, we plan to add complexity to our model through additional muscles and here you can see, we’ve made progress on this through adding the gastrocnemius on the lefthand side and adding the gastroc and tibialis anterior on the righthand side. </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c20638c7cb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c20638c7cb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CEC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In the works is the development of a 2-leg model (bare-bones status of model is shown)</a:t>
            </a:r>
            <a:endParaRPr sz="1400">
              <a:solidFill>
                <a:schemeClr val="dk1"/>
              </a:solidFill>
              <a:latin typeface="Source Serif Pro"/>
              <a:ea typeface="Source Serif Pro"/>
              <a:cs typeface="Source Serif Pro"/>
              <a:sym typeface="Source Serif Pro"/>
            </a:endParaRPr>
          </a:p>
          <a:p>
            <a:pPr indent="-317500" lvl="1" marL="9144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Geom less the muscles and constraints</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We hope that this model can achieve its potential of more accurately demonstrating coupled motion between the two legs</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However, we do anticipate some potential slow-downs as the model depends heavily on constraints and coupled motion of the two legs</a:t>
            </a:r>
            <a:endParaRPr sz="1400">
              <a:solidFill>
                <a:schemeClr val="dk1"/>
              </a:solidFill>
              <a:latin typeface="Source Serif Pro"/>
              <a:ea typeface="Source Serif Pro"/>
              <a:cs typeface="Source Serif Pro"/>
              <a:sym typeface="Source Serif Pro"/>
            </a:endParaRPr>
          </a:p>
          <a:p>
            <a:pPr indent="-317500" lvl="1" marL="9144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As well as the CMC tool is sensitive to the number of DOF and constraints in a model and often fails to find a solution</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Nonetheless, we can perform biomechanical analysis on a completed 2-leg model with Simulated Forward Kinematics which does not require a CMC run</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fa789185e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fa789185e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CEC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Source Serif Pro"/>
              <a:ea typeface="Source Serif Pro"/>
              <a:cs typeface="Source Serif Pro"/>
              <a:sym typeface="Source Serif Pro"/>
            </a:endParaRPr>
          </a:p>
          <a:p>
            <a:pPr indent="-311150" lvl="0" marL="457200" rtl="0" algn="l">
              <a:spcBef>
                <a:spcPts val="0"/>
              </a:spcBef>
              <a:spcAft>
                <a:spcPts val="0"/>
              </a:spcAft>
              <a:buSzPts val="1300"/>
              <a:buFont typeface="Source Serif Pro"/>
              <a:buChar char="●"/>
            </a:pPr>
            <a:r>
              <a:rPr lang="en" sz="1300">
                <a:latin typeface="Source Serif Pro"/>
                <a:ea typeface="Source Serif Pro"/>
                <a:cs typeface="Source Serif Pro"/>
                <a:sym typeface="Source Serif Pro"/>
              </a:rPr>
              <a:t>Overall, to wrap it up, here is our timeline for the next few weeks as we </a:t>
            </a:r>
            <a:r>
              <a:rPr lang="en" sz="1300">
                <a:latin typeface="Source Serif Pro"/>
                <a:ea typeface="Source Serif Pro"/>
                <a:cs typeface="Source Serif Pro"/>
                <a:sym typeface="Source Serif Pro"/>
              </a:rPr>
              <a:t>approach</a:t>
            </a:r>
            <a:r>
              <a:rPr lang="en" sz="1300">
                <a:latin typeface="Source Serif Pro"/>
                <a:ea typeface="Source Serif Pro"/>
                <a:cs typeface="Source Serif Pro"/>
                <a:sym typeface="Source Serif Pro"/>
              </a:rPr>
              <a:t> the finish line at week 10.</a:t>
            </a:r>
            <a:endParaRPr sz="1300">
              <a:latin typeface="Source Serif Pro"/>
              <a:ea typeface="Source Serif Pro"/>
              <a:cs typeface="Source Serif Pro"/>
              <a:sym typeface="Source Serif Pro"/>
            </a:endParaRPr>
          </a:p>
          <a:p>
            <a:pPr indent="-311150" lvl="0" marL="457200" rtl="0" algn="l">
              <a:spcBef>
                <a:spcPts val="0"/>
              </a:spcBef>
              <a:spcAft>
                <a:spcPts val="0"/>
              </a:spcAft>
              <a:buSzPts val="1300"/>
              <a:buFont typeface="Source Serif Pro"/>
              <a:buChar char="●"/>
            </a:pPr>
            <a:r>
              <a:rPr lang="en" sz="1300">
                <a:latin typeface="Source Serif Pro"/>
                <a:ea typeface="Source Serif Pro"/>
                <a:cs typeface="Source Serif Pro"/>
                <a:sym typeface="Source Serif Pro"/>
              </a:rPr>
              <a:t>The blocks in green are currently being worked on and we intend to also use the couple weeks at the end for final wrap up activities and documentation for hand-off to Specialized.</a:t>
            </a:r>
            <a:endParaRPr sz="1300">
              <a:latin typeface="Source Serif Pro"/>
              <a:ea typeface="Source Serif Pro"/>
              <a:cs typeface="Source Serif Pro"/>
              <a:sym typeface="Source Serif Pr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bab5f532c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bab5f532c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1fb43d61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1fb43d61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CC</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1200"/>
              </a:spcAft>
              <a:buClr>
                <a:schemeClr val="dk1"/>
              </a:buClr>
              <a:buSzPts val="1100"/>
              <a:buFont typeface="Arial"/>
              <a:buNone/>
            </a:pPr>
            <a:r>
              <a:rPr lang="en" sz="1200">
                <a:latin typeface="Source Serif Pro"/>
                <a:ea typeface="Source Serif Pro"/>
                <a:cs typeface="Source Serif Pro"/>
                <a:sym typeface="Source Serif Pro"/>
              </a:rPr>
              <a:t>And so, this projects seeks to determine which saddle positions minimize metabolic energy expenditure rate while cycling</a:t>
            </a:r>
            <a:endParaRPr b="1" sz="1200">
              <a:latin typeface="Source Serif Pro"/>
              <a:ea typeface="Source Serif Pro"/>
              <a:cs typeface="Source Serif Pro"/>
              <a:sym typeface="Source Serif Pr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bac6845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bac6845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CEC</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c23e8ffcaa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c23e8ffcaa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CEC</a:t>
            </a:r>
            <a:endParaRPr sz="1400">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ac6845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ac6845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b9ab0f9b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b9ab0f9b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bb9ab0f9b6_8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bb9ab0f9b6_8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inverse kinematics (IK) is to estimate joint angles from experimental data. The purpose of inverse dynamics (ID) is to estimate forces &amp; moments.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CMC is likely our primary tool for obtaining the relevant muscle forces with a well defined trajectory (joint angles) and external loads (pedal reaction forces)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bb9ab0f9b6_8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bb9ab0f9b6_8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inverse kinematics (IK) is to estimate joint angles from experimental data. The purpose of inverse dynamics (ID) is to estimate forces &amp; moments.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CMC is likely our primary tool for obtaining the relevant muscle forces with a well defined trajectory (joint angles) and external loads (pedal reaction forces)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b7c7a488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bb7c7a488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06170b4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06170b4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CC</a:t>
            </a:r>
            <a:endParaRPr sz="12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We plan to answer our research question using OpenSim software, where we will build an iterable model of a cycling motion that takes in saddle position as primary input and reports muscle based metabolic energy expenditure rate as the primary output</a:t>
            </a:r>
            <a:endParaRPr sz="12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06170b4a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06170b4a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CC</a:t>
            </a:r>
            <a:endParaRPr sz="12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And therefore our first goal is to relate metabolic energy expenditure data outputs to an array of saddle position inputs using a simplified 1 leg cycling model</a:t>
            </a:r>
            <a:endParaRPr sz="12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And our next goal is to develop an increasingly complex model which more closely approaches realistic cycling conditions</a:t>
            </a:r>
            <a:endParaRPr sz="12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ab5f532c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ab5f532c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3- CEC</a:t>
            </a:r>
            <a:endParaRPr>
              <a:solidFill>
                <a:schemeClr val="dk1"/>
              </a:solidFill>
              <a:latin typeface="Calibri"/>
              <a:ea typeface="Calibri"/>
              <a:cs typeface="Calibri"/>
              <a:sym typeface="Calibri"/>
            </a:endParaRPr>
          </a:p>
          <a:p>
            <a:pPr indent="0" lvl="0" marL="0" rtl="0" algn="l">
              <a:lnSpc>
                <a:spcPct val="107916"/>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317500" lvl="0" marL="457200" rtl="0" algn="l">
              <a:lnSpc>
                <a:spcPct val="107916"/>
              </a:lnSpc>
              <a:spcBef>
                <a:spcPts val="80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We will go over a quick review of the pertinent related work and new related work relevant to our path forward</a:t>
            </a:r>
            <a:endParaRPr sz="1400">
              <a:latin typeface="Source Serif Pro"/>
              <a:ea typeface="Source Serif Pro"/>
              <a:cs typeface="Source Serif Pro"/>
              <a:sym typeface="Source Serif Pr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b7c7a48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b7c7a48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3-</a:t>
            </a:r>
            <a:r>
              <a:rPr lang="en" sz="1400">
                <a:solidFill>
                  <a:schemeClr val="dk1"/>
                </a:solidFill>
                <a:latin typeface="Source Serif Pro"/>
                <a:ea typeface="Source Serif Pro"/>
                <a:cs typeface="Source Serif Pro"/>
                <a:sym typeface="Source Serif Pro"/>
              </a:rPr>
              <a:t> CEC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As a review, many cycling experiments have been done looking at cycling kinematics, dynamics, and power generation.</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Experimental data, such as electromyography for muscle activation, and motion capture was collected to validate computational modeling.</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ab5f532c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ab5f532c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3</a:t>
            </a:r>
            <a:r>
              <a:rPr lang="en" sz="1400">
                <a:solidFill>
                  <a:schemeClr val="dk1"/>
                </a:solidFill>
                <a:latin typeface="Source Serif Pro"/>
                <a:ea typeface="Source Serif Pro"/>
                <a:cs typeface="Source Serif Pro"/>
                <a:sym typeface="Source Serif Pro"/>
              </a:rPr>
              <a:t>- CEC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Another quick review is on OpenSim, a biomechanical computational tool that was developed by Scott Delp and his group at Stanford.</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OpenSim has been used to study metabolics of other types of movement by making use of the Computed Muscle Control CMC tool which calculates synergistic muscle activations to produce kinematics with minimum deviations from a desired motion.</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Metabolics can be validated with experimental measurements of gas exchange via indirect calorimetry.</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980000"/>
              </a:buClr>
              <a:buSzPts val="1800"/>
              <a:buChar char="●"/>
              <a:defRPr/>
            </a:lvl1pPr>
            <a:lvl2pPr indent="-317500" lvl="1" marL="914400" algn="ctr">
              <a:spcBef>
                <a:spcPts val="0"/>
              </a:spcBef>
              <a:spcAft>
                <a:spcPts val="0"/>
              </a:spcAft>
              <a:buClr>
                <a:srgbClr val="980000"/>
              </a:buClr>
              <a:buSzPts val="1400"/>
              <a:buChar char="○"/>
              <a:defRPr/>
            </a:lvl2pPr>
            <a:lvl3pPr indent="-317500" lvl="2" marL="1371600" algn="ctr">
              <a:spcBef>
                <a:spcPts val="0"/>
              </a:spcBef>
              <a:spcAft>
                <a:spcPts val="0"/>
              </a:spcAft>
              <a:buClr>
                <a:srgbClr val="980000"/>
              </a:buClr>
              <a:buSzPts val="1400"/>
              <a:buChar char="■"/>
              <a:defRPr/>
            </a:lvl3pPr>
            <a:lvl4pPr indent="-317500" lvl="3" marL="1828800" algn="ctr">
              <a:spcBef>
                <a:spcPts val="0"/>
              </a:spcBef>
              <a:spcAft>
                <a:spcPts val="0"/>
              </a:spcAft>
              <a:buClr>
                <a:srgbClr val="980000"/>
              </a:buClr>
              <a:buSzPts val="1400"/>
              <a:buChar char="●"/>
              <a:defRPr/>
            </a:lvl4pPr>
            <a:lvl5pPr indent="-317500" lvl="4" marL="2286000" algn="ctr">
              <a:spcBef>
                <a:spcPts val="0"/>
              </a:spcBef>
              <a:spcAft>
                <a:spcPts val="0"/>
              </a:spcAft>
              <a:buClr>
                <a:srgbClr val="980000"/>
              </a:buClr>
              <a:buSzPts val="1400"/>
              <a:buChar char="○"/>
              <a:defRPr/>
            </a:lvl5pPr>
            <a:lvl6pPr indent="-317500" lvl="5" marL="2743200" algn="ctr">
              <a:spcBef>
                <a:spcPts val="0"/>
              </a:spcBef>
              <a:spcAft>
                <a:spcPts val="0"/>
              </a:spcAft>
              <a:buClr>
                <a:srgbClr val="980000"/>
              </a:buClr>
              <a:buSzPts val="1400"/>
              <a:buChar char="■"/>
              <a:defRPr/>
            </a:lvl6pPr>
            <a:lvl7pPr indent="-317500" lvl="6" marL="3200400" algn="ctr">
              <a:spcBef>
                <a:spcPts val="0"/>
              </a:spcBef>
              <a:spcAft>
                <a:spcPts val="0"/>
              </a:spcAft>
              <a:buClr>
                <a:srgbClr val="980000"/>
              </a:buClr>
              <a:buSzPts val="1400"/>
              <a:buChar char="●"/>
              <a:defRPr/>
            </a:lvl7pPr>
            <a:lvl8pPr indent="-317500" lvl="7" marL="3657600" algn="ctr">
              <a:spcBef>
                <a:spcPts val="0"/>
              </a:spcBef>
              <a:spcAft>
                <a:spcPts val="0"/>
              </a:spcAft>
              <a:buClr>
                <a:srgbClr val="980000"/>
              </a:buClr>
              <a:buSzPts val="1400"/>
              <a:buChar char="○"/>
              <a:defRPr/>
            </a:lvl8pPr>
            <a:lvl9pPr indent="-317500" lvl="8" marL="4114800" algn="ctr">
              <a:spcBef>
                <a:spcPts val="0"/>
              </a:spcBef>
              <a:spcAft>
                <a:spcPts val="0"/>
              </a:spcAft>
              <a:buClr>
                <a:srgbClr val="980000"/>
              </a:buClr>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980000"/>
              </a:buClr>
              <a:buSzPts val="1800"/>
              <a:buChar char="●"/>
              <a:defRPr/>
            </a:lvl1pPr>
            <a:lvl2pPr indent="-317500" lvl="1" marL="914400">
              <a:spcBef>
                <a:spcPts val="0"/>
              </a:spcBef>
              <a:spcAft>
                <a:spcPts val="0"/>
              </a:spcAft>
              <a:buClr>
                <a:srgbClr val="980000"/>
              </a:buClr>
              <a:buSzPts val="1400"/>
              <a:buChar char="○"/>
              <a:defRPr/>
            </a:lvl2pPr>
            <a:lvl3pPr indent="-317500" lvl="2" marL="1371600">
              <a:spcBef>
                <a:spcPts val="0"/>
              </a:spcBef>
              <a:spcAft>
                <a:spcPts val="0"/>
              </a:spcAft>
              <a:buClr>
                <a:srgbClr val="980000"/>
              </a:buClr>
              <a:buSzPts val="1400"/>
              <a:buChar char="■"/>
              <a:defRPr/>
            </a:lvl3pPr>
            <a:lvl4pPr indent="-317500" lvl="3" marL="1828800">
              <a:spcBef>
                <a:spcPts val="0"/>
              </a:spcBef>
              <a:spcAft>
                <a:spcPts val="0"/>
              </a:spcAft>
              <a:buClr>
                <a:srgbClr val="980000"/>
              </a:buClr>
              <a:buSzPts val="1400"/>
              <a:buChar char="●"/>
              <a:defRPr/>
            </a:lvl4pPr>
            <a:lvl5pPr indent="-317500" lvl="4" marL="2286000">
              <a:spcBef>
                <a:spcPts val="0"/>
              </a:spcBef>
              <a:spcAft>
                <a:spcPts val="0"/>
              </a:spcAft>
              <a:buClr>
                <a:srgbClr val="980000"/>
              </a:buClr>
              <a:buSzPts val="1400"/>
              <a:buChar char="○"/>
              <a:defRPr/>
            </a:lvl5pPr>
            <a:lvl6pPr indent="-317500" lvl="5" marL="2743200">
              <a:spcBef>
                <a:spcPts val="0"/>
              </a:spcBef>
              <a:spcAft>
                <a:spcPts val="0"/>
              </a:spcAft>
              <a:buClr>
                <a:srgbClr val="980000"/>
              </a:buClr>
              <a:buSzPts val="1400"/>
              <a:buChar char="■"/>
              <a:defRPr/>
            </a:lvl6pPr>
            <a:lvl7pPr indent="-317500" lvl="6" marL="3200400">
              <a:spcBef>
                <a:spcPts val="0"/>
              </a:spcBef>
              <a:spcAft>
                <a:spcPts val="0"/>
              </a:spcAft>
              <a:buClr>
                <a:srgbClr val="980000"/>
              </a:buClr>
              <a:buSzPts val="1400"/>
              <a:buChar char="●"/>
              <a:defRPr/>
            </a:lvl7pPr>
            <a:lvl8pPr indent="-317500" lvl="7" marL="3657600">
              <a:spcBef>
                <a:spcPts val="0"/>
              </a:spcBef>
              <a:spcAft>
                <a:spcPts val="0"/>
              </a:spcAft>
              <a:buClr>
                <a:srgbClr val="980000"/>
              </a:buClr>
              <a:buSzPts val="1400"/>
              <a:buChar char="○"/>
              <a:defRPr/>
            </a:lvl8pPr>
            <a:lvl9pPr indent="-317500" lvl="8" marL="4114800">
              <a:spcBef>
                <a:spcPts val="0"/>
              </a:spcBef>
              <a:spcAft>
                <a:spcPts val="0"/>
              </a:spcAft>
              <a:buClr>
                <a:srgbClr val="980000"/>
              </a:buClr>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980000"/>
              </a:buClr>
              <a:buSzPts val="1400"/>
              <a:buChar char="●"/>
              <a:defRPr sz="1400"/>
            </a:lvl1pPr>
            <a:lvl2pPr indent="-304800" lvl="1" marL="914400">
              <a:spcBef>
                <a:spcPts val="0"/>
              </a:spcBef>
              <a:spcAft>
                <a:spcPts val="0"/>
              </a:spcAft>
              <a:buClr>
                <a:srgbClr val="980000"/>
              </a:buClr>
              <a:buSzPts val="1200"/>
              <a:buChar char="○"/>
              <a:defRPr sz="1200"/>
            </a:lvl2pPr>
            <a:lvl3pPr indent="-304800" lvl="2" marL="1371600">
              <a:spcBef>
                <a:spcPts val="0"/>
              </a:spcBef>
              <a:spcAft>
                <a:spcPts val="0"/>
              </a:spcAft>
              <a:buClr>
                <a:srgbClr val="980000"/>
              </a:buClr>
              <a:buSzPts val="1200"/>
              <a:buChar char="■"/>
              <a:defRPr sz="1200"/>
            </a:lvl3pPr>
            <a:lvl4pPr indent="-304800" lvl="3" marL="1828800">
              <a:spcBef>
                <a:spcPts val="0"/>
              </a:spcBef>
              <a:spcAft>
                <a:spcPts val="0"/>
              </a:spcAft>
              <a:buClr>
                <a:srgbClr val="980000"/>
              </a:buClr>
              <a:buSzPts val="1200"/>
              <a:buChar char="●"/>
              <a:defRPr sz="1200"/>
            </a:lvl4pPr>
            <a:lvl5pPr indent="-304800" lvl="4" marL="2286000">
              <a:spcBef>
                <a:spcPts val="0"/>
              </a:spcBef>
              <a:spcAft>
                <a:spcPts val="0"/>
              </a:spcAft>
              <a:buClr>
                <a:srgbClr val="980000"/>
              </a:buClr>
              <a:buSzPts val="1200"/>
              <a:buChar char="○"/>
              <a:defRPr sz="1200"/>
            </a:lvl5pPr>
            <a:lvl6pPr indent="-304800" lvl="5" marL="2743200">
              <a:spcBef>
                <a:spcPts val="0"/>
              </a:spcBef>
              <a:spcAft>
                <a:spcPts val="0"/>
              </a:spcAft>
              <a:buClr>
                <a:srgbClr val="980000"/>
              </a:buClr>
              <a:buSzPts val="1200"/>
              <a:buChar char="■"/>
              <a:defRPr sz="1200"/>
            </a:lvl6pPr>
            <a:lvl7pPr indent="-304800" lvl="6" marL="3200400">
              <a:spcBef>
                <a:spcPts val="0"/>
              </a:spcBef>
              <a:spcAft>
                <a:spcPts val="0"/>
              </a:spcAft>
              <a:buClr>
                <a:srgbClr val="980000"/>
              </a:buClr>
              <a:buSzPts val="1200"/>
              <a:buChar char="●"/>
              <a:defRPr sz="1200"/>
            </a:lvl7pPr>
            <a:lvl8pPr indent="-304800" lvl="7" marL="3657600">
              <a:spcBef>
                <a:spcPts val="0"/>
              </a:spcBef>
              <a:spcAft>
                <a:spcPts val="0"/>
              </a:spcAft>
              <a:buClr>
                <a:srgbClr val="980000"/>
              </a:buClr>
              <a:buSzPts val="1200"/>
              <a:buChar char="○"/>
              <a:defRPr sz="1200"/>
            </a:lvl8pPr>
            <a:lvl9pPr indent="-304800" lvl="8" marL="4114800">
              <a:spcBef>
                <a:spcPts val="0"/>
              </a:spcBef>
              <a:spcAft>
                <a:spcPts val="0"/>
              </a:spcAft>
              <a:buClr>
                <a:srgbClr val="980000"/>
              </a:buClr>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980000"/>
              </a:buClr>
              <a:buSzPts val="1400"/>
              <a:buChar char="●"/>
              <a:defRPr sz="1400"/>
            </a:lvl1pPr>
            <a:lvl2pPr indent="-304800" lvl="1" marL="914400">
              <a:spcBef>
                <a:spcPts val="0"/>
              </a:spcBef>
              <a:spcAft>
                <a:spcPts val="0"/>
              </a:spcAft>
              <a:buClr>
                <a:srgbClr val="980000"/>
              </a:buClr>
              <a:buSzPts val="1200"/>
              <a:buChar char="○"/>
              <a:defRPr sz="1200"/>
            </a:lvl2pPr>
            <a:lvl3pPr indent="-304800" lvl="2" marL="1371600">
              <a:spcBef>
                <a:spcPts val="0"/>
              </a:spcBef>
              <a:spcAft>
                <a:spcPts val="0"/>
              </a:spcAft>
              <a:buClr>
                <a:srgbClr val="980000"/>
              </a:buClr>
              <a:buSzPts val="1200"/>
              <a:buChar char="■"/>
              <a:defRPr sz="1200"/>
            </a:lvl3pPr>
            <a:lvl4pPr indent="-304800" lvl="3" marL="1828800">
              <a:spcBef>
                <a:spcPts val="0"/>
              </a:spcBef>
              <a:spcAft>
                <a:spcPts val="0"/>
              </a:spcAft>
              <a:buClr>
                <a:srgbClr val="980000"/>
              </a:buClr>
              <a:buSzPts val="1200"/>
              <a:buChar char="●"/>
              <a:defRPr sz="1200"/>
            </a:lvl4pPr>
            <a:lvl5pPr indent="-304800" lvl="4" marL="2286000">
              <a:spcBef>
                <a:spcPts val="0"/>
              </a:spcBef>
              <a:spcAft>
                <a:spcPts val="0"/>
              </a:spcAft>
              <a:buClr>
                <a:srgbClr val="980000"/>
              </a:buClr>
              <a:buSzPts val="1200"/>
              <a:buChar char="○"/>
              <a:defRPr sz="1200"/>
            </a:lvl5pPr>
            <a:lvl6pPr indent="-304800" lvl="5" marL="2743200">
              <a:spcBef>
                <a:spcPts val="0"/>
              </a:spcBef>
              <a:spcAft>
                <a:spcPts val="0"/>
              </a:spcAft>
              <a:buClr>
                <a:srgbClr val="980000"/>
              </a:buClr>
              <a:buSzPts val="1200"/>
              <a:buChar char="■"/>
              <a:defRPr sz="1200"/>
            </a:lvl6pPr>
            <a:lvl7pPr indent="-304800" lvl="6" marL="3200400">
              <a:spcBef>
                <a:spcPts val="0"/>
              </a:spcBef>
              <a:spcAft>
                <a:spcPts val="0"/>
              </a:spcAft>
              <a:buClr>
                <a:srgbClr val="980000"/>
              </a:buClr>
              <a:buSzPts val="1200"/>
              <a:buChar char="●"/>
              <a:defRPr sz="1200"/>
            </a:lvl7pPr>
            <a:lvl8pPr indent="-304800" lvl="7" marL="3657600">
              <a:spcBef>
                <a:spcPts val="0"/>
              </a:spcBef>
              <a:spcAft>
                <a:spcPts val="0"/>
              </a:spcAft>
              <a:buClr>
                <a:srgbClr val="980000"/>
              </a:buClr>
              <a:buSzPts val="1200"/>
              <a:buChar char="○"/>
              <a:defRPr sz="1200"/>
            </a:lvl8pPr>
            <a:lvl9pPr indent="-304800" lvl="8" marL="4114800">
              <a:spcBef>
                <a:spcPts val="0"/>
              </a:spcBef>
              <a:spcAft>
                <a:spcPts val="0"/>
              </a:spcAft>
              <a:buClr>
                <a:srgbClr val="980000"/>
              </a:buClr>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42504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rgbClr val="980000"/>
              </a:buClr>
              <a:buSzPts val="1200"/>
              <a:buChar char="●"/>
              <a:defRPr sz="1200"/>
            </a:lvl1pPr>
            <a:lvl2pPr indent="-304800" lvl="1" marL="914400">
              <a:spcBef>
                <a:spcPts val="0"/>
              </a:spcBef>
              <a:spcAft>
                <a:spcPts val="0"/>
              </a:spcAft>
              <a:buClr>
                <a:srgbClr val="980000"/>
              </a:buClr>
              <a:buSzPts val="1200"/>
              <a:buChar char="○"/>
              <a:defRPr sz="1200"/>
            </a:lvl2pPr>
            <a:lvl3pPr indent="-304800" lvl="2" marL="1371600">
              <a:spcBef>
                <a:spcPts val="0"/>
              </a:spcBef>
              <a:spcAft>
                <a:spcPts val="0"/>
              </a:spcAft>
              <a:buClr>
                <a:srgbClr val="980000"/>
              </a:buClr>
              <a:buSzPts val="1200"/>
              <a:buChar char="■"/>
              <a:defRPr sz="1200"/>
            </a:lvl3pPr>
            <a:lvl4pPr indent="-304800" lvl="3" marL="1828800">
              <a:spcBef>
                <a:spcPts val="0"/>
              </a:spcBef>
              <a:spcAft>
                <a:spcPts val="0"/>
              </a:spcAft>
              <a:buClr>
                <a:srgbClr val="980000"/>
              </a:buClr>
              <a:buSzPts val="1200"/>
              <a:buChar char="●"/>
              <a:defRPr sz="1200"/>
            </a:lvl4pPr>
            <a:lvl5pPr indent="-304800" lvl="4" marL="2286000">
              <a:spcBef>
                <a:spcPts val="0"/>
              </a:spcBef>
              <a:spcAft>
                <a:spcPts val="0"/>
              </a:spcAft>
              <a:buClr>
                <a:srgbClr val="980000"/>
              </a:buClr>
              <a:buSzPts val="1200"/>
              <a:buChar char="○"/>
              <a:defRPr sz="1200"/>
            </a:lvl5pPr>
            <a:lvl6pPr indent="-304800" lvl="5" marL="2743200">
              <a:spcBef>
                <a:spcPts val="0"/>
              </a:spcBef>
              <a:spcAft>
                <a:spcPts val="0"/>
              </a:spcAft>
              <a:buClr>
                <a:srgbClr val="980000"/>
              </a:buClr>
              <a:buSzPts val="1200"/>
              <a:buChar char="■"/>
              <a:defRPr sz="1200"/>
            </a:lvl6pPr>
            <a:lvl7pPr indent="-304800" lvl="6" marL="3200400">
              <a:spcBef>
                <a:spcPts val="0"/>
              </a:spcBef>
              <a:spcAft>
                <a:spcPts val="0"/>
              </a:spcAft>
              <a:buClr>
                <a:srgbClr val="980000"/>
              </a:buClr>
              <a:buSzPts val="1200"/>
              <a:buChar char="●"/>
              <a:defRPr sz="1200"/>
            </a:lvl7pPr>
            <a:lvl8pPr indent="-304800" lvl="7" marL="3657600">
              <a:spcBef>
                <a:spcPts val="0"/>
              </a:spcBef>
              <a:spcAft>
                <a:spcPts val="0"/>
              </a:spcAft>
              <a:buClr>
                <a:srgbClr val="980000"/>
              </a:buClr>
              <a:buSzPts val="1200"/>
              <a:buChar char="○"/>
              <a:defRPr sz="1200"/>
            </a:lvl8pPr>
            <a:lvl9pPr indent="-304800" lvl="8" marL="4114800">
              <a:spcBef>
                <a:spcPts val="0"/>
              </a:spcBef>
              <a:spcAft>
                <a:spcPts val="0"/>
              </a:spcAft>
              <a:buClr>
                <a:srgbClr val="980000"/>
              </a:buClr>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980000"/>
              </a:buClr>
              <a:buSzPts val="1800"/>
              <a:buChar char="●"/>
              <a:defRPr/>
            </a:lvl1pPr>
            <a:lvl2pPr indent="-317500" lvl="1" marL="914400">
              <a:spcBef>
                <a:spcPts val="0"/>
              </a:spcBef>
              <a:spcAft>
                <a:spcPts val="0"/>
              </a:spcAft>
              <a:buClr>
                <a:srgbClr val="980000"/>
              </a:buClr>
              <a:buSzPts val="1400"/>
              <a:buChar char="○"/>
              <a:defRPr/>
            </a:lvl2pPr>
            <a:lvl3pPr indent="-317500" lvl="2" marL="1371600">
              <a:spcBef>
                <a:spcPts val="0"/>
              </a:spcBef>
              <a:spcAft>
                <a:spcPts val="0"/>
              </a:spcAft>
              <a:buClr>
                <a:srgbClr val="980000"/>
              </a:buClr>
              <a:buSzPts val="1400"/>
              <a:buChar char="■"/>
              <a:defRPr/>
            </a:lvl3pPr>
            <a:lvl4pPr indent="-317500" lvl="3" marL="1828800">
              <a:spcBef>
                <a:spcPts val="0"/>
              </a:spcBef>
              <a:spcAft>
                <a:spcPts val="0"/>
              </a:spcAft>
              <a:buClr>
                <a:srgbClr val="980000"/>
              </a:buClr>
              <a:buSzPts val="1400"/>
              <a:buChar char="●"/>
              <a:defRPr/>
            </a:lvl4pPr>
            <a:lvl5pPr indent="-317500" lvl="4" marL="2286000">
              <a:spcBef>
                <a:spcPts val="0"/>
              </a:spcBef>
              <a:spcAft>
                <a:spcPts val="0"/>
              </a:spcAft>
              <a:buClr>
                <a:srgbClr val="980000"/>
              </a:buClr>
              <a:buSzPts val="1400"/>
              <a:buChar char="○"/>
              <a:defRPr/>
            </a:lvl5pPr>
            <a:lvl6pPr indent="-317500" lvl="5" marL="2743200">
              <a:spcBef>
                <a:spcPts val="0"/>
              </a:spcBef>
              <a:spcAft>
                <a:spcPts val="0"/>
              </a:spcAft>
              <a:buClr>
                <a:srgbClr val="980000"/>
              </a:buClr>
              <a:buSzPts val="1400"/>
              <a:buChar char="■"/>
              <a:defRPr/>
            </a:lvl6pPr>
            <a:lvl7pPr indent="-317500" lvl="6" marL="3200400">
              <a:spcBef>
                <a:spcPts val="0"/>
              </a:spcBef>
              <a:spcAft>
                <a:spcPts val="0"/>
              </a:spcAft>
              <a:buClr>
                <a:srgbClr val="980000"/>
              </a:buClr>
              <a:buSzPts val="1400"/>
              <a:buChar char="●"/>
              <a:defRPr/>
            </a:lvl7pPr>
            <a:lvl8pPr indent="-317500" lvl="7" marL="3657600">
              <a:spcBef>
                <a:spcPts val="0"/>
              </a:spcBef>
              <a:spcAft>
                <a:spcPts val="0"/>
              </a:spcAft>
              <a:buClr>
                <a:srgbClr val="980000"/>
              </a:buClr>
              <a:buSzPts val="1400"/>
              <a:buChar char="○"/>
              <a:defRPr/>
            </a:lvl8pPr>
            <a:lvl9pPr indent="-317500" lvl="8" marL="4114800">
              <a:spcBef>
                <a:spcPts val="0"/>
              </a:spcBef>
              <a:spcAft>
                <a:spcPts val="0"/>
              </a:spcAft>
              <a:buClr>
                <a:srgbClr val="980000"/>
              </a:buClr>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1pPr>
            <a:lvl2pPr lvl="1">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2pPr>
            <a:lvl3pPr lvl="2">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3pPr>
            <a:lvl4pPr lvl="3">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4pPr>
            <a:lvl5pPr lvl="4">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5pPr>
            <a:lvl6pPr lvl="5">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6pPr>
            <a:lvl7pPr lvl="6">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7pPr>
            <a:lvl8pPr lvl="7">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8pPr>
            <a:lvl9pPr lvl="8">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980000"/>
              </a:buClr>
              <a:buSzPts val="1800"/>
              <a:buFont typeface="Source Serif Pro"/>
              <a:buChar char="●"/>
              <a:defRPr sz="1800">
                <a:latin typeface="Source Serif Pro"/>
                <a:ea typeface="Source Serif Pro"/>
                <a:cs typeface="Source Serif Pro"/>
                <a:sym typeface="Source Serif Pro"/>
              </a:defRPr>
            </a:lvl1pPr>
            <a:lvl2pPr indent="-317500" lvl="1" marL="9144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2pPr>
            <a:lvl3pPr indent="-317500" lvl="2" marL="13716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3pPr>
            <a:lvl4pPr indent="-317500" lvl="3" marL="18288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4pPr>
            <a:lvl5pPr indent="-317500" lvl="4" marL="22860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5pPr>
            <a:lvl6pPr indent="-317500" lvl="5" marL="27432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6pPr>
            <a:lvl7pPr indent="-317500" lvl="6" marL="32004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7pPr>
            <a:lvl8pPr indent="-317500" lvl="7" marL="36576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8pPr>
            <a:lvl9pPr indent="-317500" lvl="8" marL="41148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7643300" y="76200"/>
            <a:ext cx="777867" cy="777240"/>
          </a:xfrm>
          <a:prstGeom prst="rect">
            <a:avLst/>
          </a:prstGeom>
          <a:noFill/>
          <a:ln>
            <a:noFill/>
          </a:ln>
        </p:spPr>
      </p:pic>
      <p:pic>
        <p:nvPicPr>
          <p:cNvPr id="10" name="Google Shape;10;p1"/>
          <p:cNvPicPr preferRelativeResize="0"/>
          <p:nvPr/>
        </p:nvPicPr>
        <p:blipFill>
          <a:blip r:embed="rId2">
            <a:alphaModFix/>
          </a:blip>
          <a:stretch>
            <a:fillRect/>
          </a:stretch>
        </p:blipFill>
        <p:spPr>
          <a:xfrm>
            <a:off x="8478363" y="76200"/>
            <a:ext cx="583400" cy="7772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drive.google.com/file/d/17YRsGAW5xcgQ5hiqkcluyWi1WU0yLmCN/view"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drive.google.com/file/d/1oyi6OIeUCDY2AIZLZzSSGRM8zLDaItGk/view" TargetMode="External"/><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hyperlink" Target="http://drive.google.com/file/d/1oyi6OIeUCDY2AIZLZzSSGRM8zLDaItGk/view" TargetMode="External"/><Relationship Id="rId5"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7.png"/><Relationship Id="rId5"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drive.google.com/file/d/1aNm-99F4hSjkHYSNyuYBI7fdKy7KMuLx/view" TargetMode="External"/><Relationship Id="rId4" Type="http://schemas.openxmlformats.org/officeDocument/2006/relationships/image" Target="../media/image3.png"/><Relationship Id="rId5" Type="http://schemas.openxmlformats.org/officeDocument/2006/relationships/hyperlink" Target="http://drive.google.com/file/d/1IS3r-Ray1lo7CrffhZCGBwi5gDChyqyv/vie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royalsocietypublishing.org/author/Mersmann%2C+Falk" TargetMode="External"/><Relationship Id="rId4" Type="http://schemas.openxmlformats.org/officeDocument/2006/relationships/hyperlink" Target="https://royalsocietypublishing.org/author/Santuz%2C+Alessandro" TargetMode="External"/><Relationship Id="rId5" Type="http://schemas.openxmlformats.org/officeDocument/2006/relationships/hyperlink" Target="https://royalsocietypublishing.org/author/Arampatzis%2C+Adamantio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1" Type="http://schemas.openxmlformats.org/officeDocument/2006/relationships/hyperlink" Target="http://drive.google.com/file/d/1eOet1EaKhUofDOYb7z9zavQr_y4X22T-/view" TargetMode="External"/><Relationship Id="rId10" Type="http://schemas.openxmlformats.org/officeDocument/2006/relationships/image" Target="../media/image27.jpg"/><Relationship Id="rId12" Type="http://schemas.openxmlformats.org/officeDocument/2006/relationships/image" Target="../media/image28.jpg"/><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23.gif"/><Relationship Id="rId9" Type="http://schemas.openxmlformats.org/officeDocument/2006/relationships/hyperlink" Target="http://drive.google.com/file/d/1JtPaA_jd-beWUsu_4ZgHRBxjGP0AHZ9a/view" TargetMode="External"/><Relationship Id="rId5" Type="http://schemas.openxmlformats.org/officeDocument/2006/relationships/image" Target="../media/image22.gif"/><Relationship Id="rId6" Type="http://schemas.openxmlformats.org/officeDocument/2006/relationships/image" Target="../media/image24.gif"/><Relationship Id="rId7" Type="http://schemas.openxmlformats.org/officeDocument/2006/relationships/image" Target="../media/image25.gif"/><Relationship Id="rId8" Type="http://schemas.openxmlformats.org/officeDocument/2006/relationships/image" Target="../media/image33.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228625"/>
            <a:ext cx="85206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Seat Position Effects on Metabolic Energy Expenditure Rate While Cycling </a:t>
            </a:r>
            <a:endParaRPr sz="4500"/>
          </a:p>
        </p:txBody>
      </p:sp>
      <p:sp>
        <p:nvSpPr>
          <p:cNvPr id="57" name="Google Shape;57;p13"/>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
        <p:nvSpPr>
          <p:cNvPr id="58" name="Google Shape;58;p13"/>
          <p:cNvSpPr txBox="1"/>
          <p:nvPr>
            <p:ph idx="1" type="subTitle"/>
          </p:nvPr>
        </p:nvSpPr>
        <p:spPr>
          <a:xfrm>
            <a:off x="36675" y="256725"/>
            <a:ext cx="2141400" cy="400200"/>
          </a:xfrm>
          <a:prstGeom prst="rect">
            <a:avLst/>
          </a:prstGeom>
        </p:spPr>
        <p:txBody>
          <a:bodyPr anchorCtr="0" anchor="b" bIns="91425" lIns="91425" spcFirstLastPara="1" rIns="91425" wrap="square" tIns="91425">
            <a:normAutofit/>
          </a:bodyPr>
          <a:lstStyle/>
          <a:p>
            <a:pPr indent="0" lvl="0" marL="0" rtl="0" algn="ctr">
              <a:lnSpc>
                <a:spcPct val="80000"/>
              </a:lnSpc>
              <a:spcBef>
                <a:spcPts val="0"/>
              </a:spcBef>
              <a:spcAft>
                <a:spcPts val="0"/>
              </a:spcAft>
              <a:buSzPts val="935"/>
              <a:buNone/>
            </a:pPr>
            <a:r>
              <a:rPr lang="en" sz="1700">
                <a:solidFill>
                  <a:srgbClr val="999999"/>
                </a:solidFill>
              </a:rPr>
              <a:t>1 March 2021</a:t>
            </a:r>
            <a:endParaRPr sz="1700">
              <a:solidFill>
                <a:srgbClr val="999999"/>
              </a:solidFill>
            </a:endParaRPr>
          </a:p>
        </p:txBody>
      </p:sp>
      <p:sp>
        <p:nvSpPr>
          <p:cNvPr id="59" name="Google Shape;59;p13"/>
          <p:cNvSpPr txBox="1"/>
          <p:nvPr>
            <p:ph idx="1" type="subTitle"/>
          </p:nvPr>
        </p:nvSpPr>
        <p:spPr>
          <a:xfrm>
            <a:off x="380400" y="3298025"/>
            <a:ext cx="8520600" cy="792600"/>
          </a:xfrm>
          <a:prstGeom prst="rect">
            <a:avLst/>
          </a:prstGeom>
        </p:spPr>
        <p:txBody>
          <a:bodyPr anchorCtr="0" anchor="b" bIns="91425" lIns="91425" spcFirstLastPara="1" rIns="91425" wrap="square" tIns="91425">
            <a:normAutofit/>
          </a:bodyPr>
          <a:lstStyle/>
          <a:p>
            <a:pPr indent="0" lvl="0" marL="0" rtl="0" algn="ctr">
              <a:lnSpc>
                <a:spcPct val="80000"/>
              </a:lnSpc>
              <a:spcBef>
                <a:spcPts val="0"/>
              </a:spcBef>
              <a:spcAft>
                <a:spcPts val="0"/>
              </a:spcAft>
              <a:buSzPts val="935"/>
              <a:buNone/>
            </a:pPr>
            <a:r>
              <a:rPr lang="en" sz="2280"/>
              <a:t>Chelsea Chen, Cait Clancy, David Gonzalez, Sepehr Rostamzadeh </a:t>
            </a:r>
            <a:endParaRPr sz="2280"/>
          </a:p>
        </p:txBody>
      </p:sp>
      <p:sp>
        <p:nvSpPr>
          <p:cNvPr id="60" name="Google Shape;60;p13"/>
          <p:cNvSpPr txBox="1"/>
          <p:nvPr>
            <p:ph idx="1" type="subTitle"/>
          </p:nvPr>
        </p:nvSpPr>
        <p:spPr>
          <a:xfrm>
            <a:off x="311700" y="4252050"/>
            <a:ext cx="8520600" cy="400200"/>
          </a:xfrm>
          <a:prstGeom prst="rect">
            <a:avLst/>
          </a:prstGeom>
        </p:spPr>
        <p:txBody>
          <a:bodyPr anchorCtr="0" anchor="b" bIns="91425" lIns="91425" spcFirstLastPara="1" rIns="91425" wrap="square" tIns="91425">
            <a:normAutofit/>
          </a:bodyPr>
          <a:lstStyle/>
          <a:p>
            <a:pPr indent="0" lvl="0" marL="0" rtl="0" algn="ctr">
              <a:lnSpc>
                <a:spcPct val="80000"/>
              </a:lnSpc>
              <a:spcBef>
                <a:spcPts val="0"/>
              </a:spcBef>
              <a:spcAft>
                <a:spcPts val="0"/>
              </a:spcAft>
              <a:buSzPts val="935"/>
              <a:buNone/>
            </a:pPr>
            <a:r>
              <a:rPr lang="en" sz="1700"/>
              <a:t>ME 329</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New: Biomechanical Analysis</a:t>
            </a:r>
            <a:endParaRPr/>
          </a:p>
        </p:txBody>
      </p:sp>
      <p:grpSp>
        <p:nvGrpSpPr>
          <p:cNvPr id="210" name="Google Shape;210;p22"/>
          <p:cNvGrpSpPr/>
          <p:nvPr/>
        </p:nvGrpSpPr>
        <p:grpSpPr>
          <a:xfrm>
            <a:off x="311699" y="559591"/>
            <a:ext cx="344878" cy="343573"/>
            <a:chOff x="4195399" y="1970604"/>
            <a:chExt cx="344878" cy="343573"/>
          </a:xfrm>
        </p:grpSpPr>
        <p:sp>
          <p:nvSpPr>
            <p:cNvPr id="211" name="Google Shape;211;p22"/>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12" name="Google Shape;212;p22"/>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13" name="Google Shape;213;p22"/>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14" name="Google Shape;214;p22"/>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215" name="Google Shape;215;p22"/>
          <p:cNvSpPr txBox="1"/>
          <p:nvPr/>
        </p:nvSpPr>
        <p:spPr>
          <a:xfrm>
            <a:off x="6218850" y="4313250"/>
            <a:ext cx="2760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dk1"/>
                </a:solidFill>
                <a:latin typeface="Source Serif Pro"/>
                <a:ea typeface="Source Serif Pro"/>
                <a:cs typeface="Source Serif Pro"/>
                <a:sym typeface="Source Serif Pro"/>
              </a:rPr>
              <a:t>Shaded regions indicate ranges of maximum force generation on the force-length curve (top) and force-velocity curve (bottom)</a:t>
            </a:r>
            <a:endParaRPr i="1" sz="1100">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i="1" lang="en" sz="1100">
                <a:solidFill>
                  <a:schemeClr val="dk1"/>
                </a:solidFill>
                <a:latin typeface="Source Serif Pro"/>
                <a:ea typeface="Source Serif Pro"/>
                <a:cs typeface="Source Serif Pro"/>
                <a:sym typeface="Source Serif Pro"/>
              </a:rPr>
              <a:t>(</a:t>
            </a:r>
            <a:r>
              <a:rPr i="1" lang="en" sz="1100">
                <a:solidFill>
                  <a:schemeClr val="dk1"/>
                </a:solidFill>
                <a:latin typeface="Source Serif Pro"/>
                <a:ea typeface="Source Serif Pro"/>
                <a:cs typeface="Source Serif Pro"/>
                <a:sym typeface="Source Serif Pro"/>
              </a:rPr>
              <a:t>Adapted from Bohm (2019))</a:t>
            </a:r>
            <a:endParaRPr i="1" sz="1100">
              <a:solidFill>
                <a:schemeClr val="dk1"/>
              </a:solidFill>
              <a:latin typeface="Source Serif Pro"/>
              <a:ea typeface="Source Serif Pro"/>
              <a:cs typeface="Source Serif Pro"/>
              <a:sym typeface="Source Serif Pro"/>
            </a:endParaRPr>
          </a:p>
        </p:txBody>
      </p:sp>
      <p:sp>
        <p:nvSpPr>
          <p:cNvPr id="216" name="Google Shape;216;p22"/>
          <p:cNvSpPr txBox="1"/>
          <p:nvPr>
            <p:ph idx="1" type="body"/>
          </p:nvPr>
        </p:nvSpPr>
        <p:spPr>
          <a:xfrm>
            <a:off x="311700" y="982650"/>
            <a:ext cx="5907300" cy="3677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solidFill>
                  <a:schemeClr val="dk1"/>
                </a:solidFill>
              </a:rPr>
              <a:t>Valuable insights can be gained from analysis of </a:t>
            </a:r>
            <a:r>
              <a:rPr b="1" i="1" lang="en" sz="1700">
                <a:solidFill>
                  <a:srgbClr val="980000"/>
                </a:solidFill>
              </a:rPr>
              <a:t>muscle states</a:t>
            </a:r>
            <a:r>
              <a:rPr lang="en" sz="1700">
                <a:solidFill>
                  <a:schemeClr val="dk1"/>
                </a:solidFill>
              </a:rPr>
              <a:t> that are used to calculate muscle forces (OpenSim API 2015), and thus metabolic energy expenditure rate (Umberger 2013) during movement</a:t>
            </a:r>
            <a:endParaRPr baseline="30000" sz="1700">
              <a:solidFill>
                <a:schemeClr val="dk1"/>
              </a:solidFill>
            </a:endParaRPr>
          </a:p>
          <a:p>
            <a:pPr indent="-336550" lvl="0" marL="457200" rtl="0" algn="l">
              <a:spcBef>
                <a:spcPts val="0"/>
              </a:spcBef>
              <a:spcAft>
                <a:spcPts val="0"/>
              </a:spcAft>
              <a:buSzPts val="1700"/>
              <a:buChar char="●"/>
            </a:pPr>
            <a:r>
              <a:rPr lang="en" sz="1700">
                <a:solidFill>
                  <a:schemeClr val="dk1"/>
                </a:solidFill>
              </a:rPr>
              <a:t>Studies have been performed to show that muscles’ shortening velocity, force-length curve, and force-velocity curves have “</a:t>
            </a:r>
            <a:r>
              <a:rPr b="1" lang="en" sz="1700">
                <a:solidFill>
                  <a:srgbClr val="980000"/>
                </a:solidFill>
              </a:rPr>
              <a:t>important implications for...muscle efficiency</a:t>
            </a:r>
            <a:r>
              <a:rPr lang="en" sz="1700">
                <a:solidFill>
                  <a:schemeClr val="dk1"/>
                </a:solidFill>
              </a:rPr>
              <a:t>” (Bohm 2019, Alcazar 2019)</a:t>
            </a:r>
            <a:endParaRPr baseline="30000" sz="1700">
              <a:solidFill>
                <a:schemeClr val="dk1"/>
              </a:solidFill>
            </a:endParaRPr>
          </a:p>
          <a:p>
            <a:pPr indent="-336550" lvl="0" marL="457200" rtl="0" algn="l">
              <a:spcBef>
                <a:spcPts val="0"/>
              </a:spcBef>
              <a:spcAft>
                <a:spcPts val="0"/>
              </a:spcAft>
              <a:buSzPts val="1700"/>
              <a:buChar char="●"/>
            </a:pPr>
            <a:r>
              <a:rPr lang="en" sz="1700">
                <a:solidFill>
                  <a:schemeClr val="dk1"/>
                </a:solidFill>
              </a:rPr>
              <a:t>We can use the muscle states data as a </a:t>
            </a:r>
            <a:r>
              <a:rPr b="1" i="1" lang="en" sz="1700">
                <a:solidFill>
                  <a:srgbClr val="980000"/>
                </a:solidFill>
              </a:rPr>
              <a:t>secondary measure</a:t>
            </a:r>
            <a:r>
              <a:rPr lang="en" sz="1700">
                <a:solidFill>
                  <a:schemeClr val="dk1"/>
                </a:solidFill>
              </a:rPr>
              <a:t> to analyze how </a:t>
            </a:r>
            <a:r>
              <a:rPr lang="en" sz="1700">
                <a:solidFill>
                  <a:schemeClr val="dk1"/>
                </a:solidFill>
              </a:rPr>
              <a:t>metabolic</a:t>
            </a:r>
            <a:r>
              <a:rPr lang="en" sz="1700">
                <a:solidFill>
                  <a:schemeClr val="dk1"/>
                </a:solidFill>
              </a:rPr>
              <a:t> energy expenditure rates change as a function of seat position</a:t>
            </a:r>
            <a:endParaRPr sz="1700">
              <a:solidFill>
                <a:schemeClr val="dk1"/>
              </a:solidFill>
            </a:endParaRPr>
          </a:p>
          <a:p>
            <a:pPr indent="0" lvl="0" marL="0" rtl="0" algn="l">
              <a:spcBef>
                <a:spcPts val="1200"/>
              </a:spcBef>
              <a:spcAft>
                <a:spcPts val="1200"/>
              </a:spcAft>
              <a:buNone/>
            </a:pPr>
            <a:r>
              <a:t/>
            </a:r>
            <a:endParaRPr sz="1700">
              <a:solidFill>
                <a:schemeClr val="dk1"/>
              </a:solidFill>
            </a:endParaRPr>
          </a:p>
        </p:txBody>
      </p:sp>
      <p:grpSp>
        <p:nvGrpSpPr>
          <p:cNvPr id="217" name="Google Shape;217;p22"/>
          <p:cNvGrpSpPr/>
          <p:nvPr/>
        </p:nvGrpSpPr>
        <p:grpSpPr>
          <a:xfrm>
            <a:off x="6476850" y="982650"/>
            <a:ext cx="2244000" cy="3330600"/>
            <a:chOff x="6246825" y="1275350"/>
            <a:chExt cx="2244000" cy="3330600"/>
          </a:xfrm>
        </p:grpSpPr>
        <p:sp>
          <p:nvSpPr>
            <p:cNvPr id="218" name="Google Shape;218;p22"/>
            <p:cNvSpPr/>
            <p:nvPr/>
          </p:nvSpPr>
          <p:spPr>
            <a:xfrm>
              <a:off x="6246825" y="1275350"/>
              <a:ext cx="2244000" cy="3330600"/>
            </a:xfrm>
            <a:prstGeom prst="rect">
              <a:avLst/>
            </a:prstGeom>
            <a:solidFill>
              <a:srgbClr val="000000">
                <a:alpha val="0"/>
              </a:srgbClr>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2"/>
            <p:cNvPicPr preferRelativeResize="0"/>
            <p:nvPr/>
          </p:nvPicPr>
          <p:blipFill rotWithShape="1">
            <a:blip r:embed="rId3">
              <a:alphaModFix/>
            </a:blip>
            <a:srcRect b="0" l="50611" r="672" t="0"/>
            <a:stretch/>
          </p:blipFill>
          <p:spPr>
            <a:xfrm>
              <a:off x="6329560" y="2928200"/>
              <a:ext cx="2102023" cy="1605150"/>
            </a:xfrm>
            <a:prstGeom prst="rect">
              <a:avLst/>
            </a:prstGeom>
            <a:noFill/>
            <a:ln>
              <a:noFill/>
            </a:ln>
          </p:spPr>
        </p:pic>
        <p:pic>
          <p:nvPicPr>
            <p:cNvPr id="220" name="Google Shape;220;p22"/>
            <p:cNvPicPr preferRelativeResize="0"/>
            <p:nvPr/>
          </p:nvPicPr>
          <p:blipFill rotWithShape="1">
            <a:blip r:embed="rId3">
              <a:alphaModFix/>
            </a:blip>
            <a:srcRect b="0" l="0" r="51283" t="0"/>
            <a:stretch/>
          </p:blipFill>
          <p:spPr>
            <a:xfrm>
              <a:off x="6329549" y="1323050"/>
              <a:ext cx="2102023" cy="16051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490250" y="450150"/>
            <a:ext cx="67002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Workflow</a:t>
            </a:r>
            <a:endParaRPr/>
          </a:p>
        </p:txBody>
      </p:sp>
      <p:grpSp>
        <p:nvGrpSpPr>
          <p:cNvPr id="226" name="Google Shape;226;p23"/>
          <p:cNvGrpSpPr/>
          <p:nvPr/>
        </p:nvGrpSpPr>
        <p:grpSpPr>
          <a:xfrm>
            <a:off x="311700" y="546109"/>
            <a:ext cx="370930" cy="370549"/>
            <a:chOff x="2497275" y="2744159"/>
            <a:chExt cx="370930" cy="370549"/>
          </a:xfrm>
        </p:grpSpPr>
        <p:sp>
          <p:nvSpPr>
            <p:cNvPr id="227" name="Google Shape;227;p23"/>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28" name="Google Shape;228;p23"/>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29" name="Google Shape;229;p23"/>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30" name="Google Shape;230;p23"/>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31" name="Google Shape;231;p23"/>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32" name="Google Shape;232;p23"/>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nvSpPr>
        <p:spPr>
          <a:xfrm>
            <a:off x="340050" y="25034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Source Serif Pro"/>
                <a:ea typeface="Source Serif Pro"/>
                <a:cs typeface="Source Serif Pro"/>
                <a:sym typeface="Source Serif Pro"/>
              </a:rPr>
              <a:t>Trial n (x</a:t>
            </a:r>
            <a:r>
              <a:rPr baseline="-25000" lang="en">
                <a:solidFill>
                  <a:srgbClr val="FFFFFF"/>
                </a:solidFill>
                <a:latin typeface="Source Serif Pro"/>
                <a:ea typeface="Source Serif Pro"/>
                <a:cs typeface="Source Serif Pro"/>
                <a:sym typeface="Source Serif Pro"/>
              </a:rPr>
              <a:t>n</a:t>
            </a:r>
            <a:r>
              <a:rPr lang="en">
                <a:solidFill>
                  <a:srgbClr val="FFFFFF"/>
                </a:solidFill>
                <a:latin typeface="Source Serif Pro"/>
                <a:ea typeface="Source Serif Pro"/>
                <a:cs typeface="Source Serif Pro"/>
                <a:sym typeface="Source Serif Pro"/>
              </a:rPr>
              <a:t> , y</a:t>
            </a:r>
            <a:r>
              <a:rPr baseline="-25000" lang="en">
                <a:solidFill>
                  <a:srgbClr val="FFFFFF"/>
                </a:solidFill>
                <a:latin typeface="Source Serif Pro"/>
                <a:ea typeface="Source Serif Pro"/>
                <a:cs typeface="Source Serif Pro"/>
                <a:sym typeface="Source Serif Pro"/>
              </a:rPr>
              <a:t>n</a:t>
            </a:r>
            <a:r>
              <a:rPr lang="en">
                <a:solidFill>
                  <a:srgbClr val="FFFFFF"/>
                </a:solidFill>
                <a:latin typeface="Source Serif Pro"/>
                <a:ea typeface="Source Serif Pro"/>
                <a:cs typeface="Source Serif Pro"/>
                <a:sym typeface="Source Serif Pro"/>
              </a:rPr>
              <a:t>)</a:t>
            </a:r>
            <a:endParaRPr>
              <a:solidFill>
                <a:srgbClr val="FFFFFF"/>
              </a:solidFill>
            </a:endParaRPr>
          </a:p>
        </p:txBody>
      </p:sp>
      <p:pic>
        <p:nvPicPr>
          <p:cNvPr id="238" name="Google Shape;238;p24"/>
          <p:cNvPicPr preferRelativeResize="0"/>
          <p:nvPr/>
        </p:nvPicPr>
        <p:blipFill rotWithShape="1">
          <a:blip r:embed="rId3">
            <a:alphaModFix/>
          </a:blip>
          <a:srcRect b="3069" l="0" r="0" t="3069"/>
          <a:stretch/>
        </p:blipFill>
        <p:spPr>
          <a:xfrm>
            <a:off x="2354975" y="1842000"/>
            <a:ext cx="1516996" cy="2487168"/>
          </a:xfrm>
          <a:prstGeom prst="rect">
            <a:avLst/>
          </a:prstGeom>
          <a:noFill/>
          <a:ln>
            <a:noFill/>
          </a:ln>
        </p:spPr>
      </p:pic>
      <p:sp>
        <p:nvSpPr>
          <p:cNvPr id="239" name="Google Shape;239;p24"/>
          <p:cNvSpPr txBox="1"/>
          <p:nvPr/>
        </p:nvSpPr>
        <p:spPr>
          <a:xfrm>
            <a:off x="382706" y="4604805"/>
            <a:ext cx="228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 driving the motion</a:t>
            </a:r>
            <a:endParaRPr i="1" sz="1800">
              <a:solidFill>
                <a:srgbClr val="980000"/>
              </a:solidFill>
              <a:latin typeface="Source Serif Pro"/>
              <a:ea typeface="Source Serif Pro"/>
              <a:cs typeface="Source Serif Pro"/>
              <a:sym typeface="Source Serif Pro"/>
            </a:endParaRPr>
          </a:p>
        </p:txBody>
      </p:sp>
      <p:sp>
        <p:nvSpPr>
          <p:cNvPr id="240" name="Google Shape;240;p24"/>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241" name="Google Shape;241;p24"/>
          <p:cNvGrpSpPr/>
          <p:nvPr/>
        </p:nvGrpSpPr>
        <p:grpSpPr>
          <a:xfrm>
            <a:off x="311700" y="546109"/>
            <a:ext cx="370930" cy="370549"/>
            <a:chOff x="2497275" y="2744159"/>
            <a:chExt cx="370930" cy="370549"/>
          </a:xfrm>
        </p:grpSpPr>
        <p:sp>
          <p:nvSpPr>
            <p:cNvPr id="242" name="Google Shape;242;p24"/>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43" name="Google Shape;243;p24"/>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44" name="Google Shape;244;p24"/>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45" name="Google Shape;245;p24"/>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46" name="Google Shape;246;p24"/>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47" name="Google Shape;247;p24"/>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248" name="Google Shape;248;p24"/>
          <p:cNvSpPr txBox="1"/>
          <p:nvPr/>
        </p:nvSpPr>
        <p:spPr>
          <a:xfrm rot="5400000">
            <a:off x="1061442" y="2341975"/>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a:t>
            </a:r>
            <a:endParaRPr>
              <a:solidFill>
                <a:srgbClr val="FFFFFF"/>
              </a:solidFill>
            </a:endParaRPr>
          </a:p>
        </p:txBody>
      </p:sp>
      <p:sp>
        <p:nvSpPr>
          <p:cNvPr id="249" name="Google Shape;249;p24"/>
          <p:cNvSpPr txBox="1"/>
          <p:nvPr/>
        </p:nvSpPr>
        <p:spPr>
          <a:xfrm>
            <a:off x="340050" y="17871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1 (x</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250" name="Google Shape;250;p24"/>
          <p:cNvSpPr txBox="1"/>
          <p:nvPr/>
        </p:nvSpPr>
        <p:spPr>
          <a:xfrm>
            <a:off x="340050" y="21043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Source Serif Pro"/>
                <a:ea typeface="Source Serif Pro"/>
                <a:cs typeface="Source Serif Pro"/>
                <a:sym typeface="Source Serif Pro"/>
              </a:rPr>
              <a:t>Trial 2 (x</a:t>
            </a:r>
            <a:r>
              <a:rPr baseline="-25000" lang="en">
                <a:solidFill>
                  <a:srgbClr val="FFFFFF"/>
                </a:solidFill>
                <a:latin typeface="Source Serif Pro"/>
                <a:ea typeface="Source Serif Pro"/>
                <a:cs typeface="Source Serif Pro"/>
                <a:sym typeface="Source Serif Pro"/>
              </a:rPr>
              <a:t>2</a:t>
            </a:r>
            <a:r>
              <a:rPr lang="en">
                <a:solidFill>
                  <a:srgbClr val="FFFFFF"/>
                </a:solidFill>
                <a:latin typeface="Source Serif Pro"/>
                <a:ea typeface="Source Serif Pro"/>
                <a:cs typeface="Source Serif Pro"/>
                <a:sym typeface="Source Serif Pro"/>
              </a:rPr>
              <a:t> , y</a:t>
            </a:r>
            <a:r>
              <a:rPr baseline="-25000" lang="en">
                <a:solidFill>
                  <a:srgbClr val="FFFFFF"/>
                </a:solidFill>
                <a:latin typeface="Source Serif Pro"/>
                <a:ea typeface="Source Serif Pro"/>
                <a:cs typeface="Source Serif Pro"/>
                <a:sym typeface="Source Serif Pro"/>
              </a:rPr>
              <a:t>2</a:t>
            </a:r>
            <a:r>
              <a:rPr lang="en">
                <a:solidFill>
                  <a:srgbClr val="FFFFFF"/>
                </a:solidFill>
                <a:latin typeface="Source Serif Pro"/>
                <a:ea typeface="Source Serif Pro"/>
                <a:cs typeface="Source Serif Pro"/>
                <a:sym typeface="Source Serif Pro"/>
              </a:rPr>
              <a:t>)</a:t>
            </a:r>
            <a:endParaRPr>
              <a:solidFill>
                <a:srgbClr val="FFFFFF"/>
              </a:solidFill>
              <a:latin typeface="Source Serif Pro"/>
              <a:ea typeface="Source Serif Pro"/>
              <a:cs typeface="Source Serif Pro"/>
              <a:sym typeface="Source Serif Pro"/>
            </a:endParaRPr>
          </a:p>
        </p:txBody>
      </p:sp>
      <p:sp>
        <p:nvSpPr>
          <p:cNvPr id="251" name="Google Shape;251;p24"/>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252" name="Google Shape;252;p24"/>
          <p:cNvCxnSpPr/>
          <p:nvPr/>
        </p:nvCxnSpPr>
        <p:spPr>
          <a:xfrm>
            <a:off x="3859825" y="2152550"/>
            <a:ext cx="1782600" cy="0"/>
          </a:xfrm>
          <a:prstGeom prst="straightConnector1">
            <a:avLst/>
          </a:prstGeom>
          <a:noFill/>
          <a:ln cap="flat" cmpd="sng" w="38100">
            <a:solidFill>
              <a:srgbClr val="980000"/>
            </a:solidFill>
            <a:prstDash val="solid"/>
            <a:round/>
            <a:headEnd len="med" w="med" type="none"/>
            <a:tailEnd len="med" w="med" type="stealth"/>
          </a:ln>
        </p:spPr>
      </p:cxnSp>
      <p:sp>
        <p:nvSpPr>
          <p:cNvPr id="253" name="Google Shape;253;p24"/>
          <p:cNvSpPr txBox="1"/>
          <p:nvPr/>
        </p:nvSpPr>
        <p:spPr>
          <a:xfrm>
            <a:off x="2120175" y="1055188"/>
            <a:ext cx="198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(Passive)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Simulated Forward Kinematics</a:t>
            </a:r>
            <a:endParaRPr>
              <a:solidFill>
                <a:srgbClr val="980000"/>
              </a:solidFill>
              <a:latin typeface="Source Serif Pro"/>
              <a:ea typeface="Source Serif Pro"/>
              <a:cs typeface="Source Serif Pro"/>
              <a:sym typeface="Source Serif Pro"/>
            </a:endParaRPr>
          </a:p>
        </p:txBody>
      </p:sp>
      <p:sp>
        <p:nvSpPr>
          <p:cNvPr id="254" name="Google Shape;254;p24"/>
          <p:cNvSpPr txBox="1"/>
          <p:nvPr/>
        </p:nvSpPr>
        <p:spPr>
          <a:xfrm>
            <a:off x="5642425" y="1055200"/>
            <a:ext cx="151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(Active)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Computed Muscle Control </a:t>
            </a:r>
            <a:endParaRPr>
              <a:solidFill>
                <a:srgbClr val="980000"/>
              </a:solidFill>
              <a:latin typeface="Source Serif Pro"/>
              <a:ea typeface="Source Serif Pro"/>
              <a:cs typeface="Source Serif Pro"/>
              <a:sym typeface="Source Serif Pro"/>
            </a:endParaRPr>
          </a:p>
        </p:txBody>
      </p:sp>
      <p:sp>
        <p:nvSpPr>
          <p:cNvPr id="255" name="Google Shape;255;p24"/>
          <p:cNvSpPr txBox="1"/>
          <p:nvPr/>
        </p:nvSpPr>
        <p:spPr>
          <a:xfrm>
            <a:off x="-49875" y="1112575"/>
            <a:ext cx="216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Parameterized input: Saddle Position</a:t>
            </a:r>
            <a:endParaRPr b="1">
              <a:solidFill>
                <a:srgbClr val="980000"/>
              </a:solidFill>
              <a:latin typeface="Source Serif Pro"/>
              <a:ea typeface="Source Serif Pro"/>
              <a:cs typeface="Source Serif Pro"/>
              <a:sym typeface="Source Serif Pro"/>
            </a:endParaRPr>
          </a:p>
        </p:txBody>
      </p:sp>
      <p:sp>
        <p:nvSpPr>
          <p:cNvPr id="256" name="Google Shape;256;p24"/>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Activations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Metabolic Energy Expenditure Rate:</a:t>
            </a:r>
            <a:endParaRPr b="1">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[P</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cxnSp>
        <p:nvCxnSpPr>
          <p:cNvPr id="257" name="Google Shape;257;p24"/>
          <p:cNvCxnSpPr/>
          <p:nvPr/>
        </p:nvCxnSpPr>
        <p:spPr>
          <a:xfrm>
            <a:off x="1680000" y="2000150"/>
            <a:ext cx="669000" cy="0"/>
          </a:xfrm>
          <a:prstGeom prst="straightConnector1">
            <a:avLst/>
          </a:prstGeom>
          <a:noFill/>
          <a:ln cap="flat" cmpd="sng" w="38100">
            <a:solidFill>
              <a:srgbClr val="980000"/>
            </a:solidFill>
            <a:prstDash val="solid"/>
            <a:round/>
            <a:headEnd len="med" w="med" type="none"/>
            <a:tailEnd len="med" w="med" type="stealth"/>
          </a:ln>
        </p:spPr>
      </p:cxnSp>
      <p:cxnSp>
        <p:nvCxnSpPr>
          <p:cNvPr id="258" name="Google Shape;258;p24"/>
          <p:cNvCxnSpPr/>
          <p:nvPr/>
        </p:nvCxnSpPr>
        <p:spPr>
          <a:xfrm>
            <a:off x="1680000" y="2310700"/>
            <a:ext cx="669000" cy="0"/>
          </a:xfrm>
          <a:prstGeom prst="straightConnector1">
            <a:avLst/>
          </a:prstGeom>
          <a:noFill/>
          <a:ln cap="flat" cmpd="sng" w="38100">
            <a:solidFill>
              <a:srgbClr val="FFFFFF"/>
            </a:solidFill>
            <a:prstDash val="solid"/>
            <a:round/>
            <a:headEnd len="med" w="med" type="none"/>
            <a:tailEnd len="med" w="med" type="stealth"/>
          </a:ln>
        </p:spPr>
      </p:cxnSp>
      <p:cxnSp>
        <p:nvCxnSpPr>
          <p:cNvPr id="259" name="Google Shape;259;p24"/>
          <p:cNvCxnSpPr/>
          <p:nvPr/>
        </p:nvCxnSpPr>
        <p:spPr>
          <a:xfrm>
            <a:off x="1686826" y="2709850"/>
            <a:ext cx="669900" cy="0"/>
          </a:xfrm>
          <a:prstGeom prst="straightConnector1">
            <a:avLst/>
          </a:prstGeom>
          <a:noFill/>
          <a:ln cap="flat" cmpd="sng" w="38100">
            <a:solidFill>
              <a:srgbClr val="FFFFFF"/>
            </a:solidFill>
            <a:prstDash val="solid"/>
            <a:round/>
            <a:headEnd len="med" w="med" type="none"/>
            <a:tailEnd len="med" w="med" type="stealth"/>
          </a:ln>
        </p:spPr>
      </p:cxnSp>
      <p:cxnSp>
        <p:nvCxnSpPr>
          <p:cNvPr id="260" name="Google Shape;260;p24"/>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261" name="Google Shape;261;p24"/>
          <p:cNvCxnSpPr/>
          <p:nvPr/>
        </p:nvCxnSpPr>
        <p:spPr>
          <a:xfrm>
            <a:off x="7156375" y="2152550"/>
            <a:ext cx="424800" cy="0"/>
          </a:xfrm>
          <a:prstGeom prst="straightConnector1">
            <a:avLst/>
          </a:prstGeom>
          <a:noFill/>
          <a:ln cap="flat" cmpd="sng" w="38100">
            <a:solidFill>
              <a:srgbClr val="980000"/>
            </a:solidFill>
            <a:prstDash val="solid"/>
            <a:round/>
            <a:headEnd len="med" w="med" type="none"/>
            <a:tailEnd len="med" w="med" type="stealth"/>
          </a:ln>
        </p:spPr>
      </p:cxnSp>
      <p:sp>
        <p:nvSpPr>
          <p:cNvPr id="262" name="Google Shape;262;p24"/>
          <p:cNvSpPr/>
          <p:nvPr/>
        </p:nvSpPr>
        <p:spPr>
          <a:xfrm>
            <a:off x="311700" y="4711141"/>
            <a:ext cx="230700" cy="249000"/>
          </a:xfrm>
          <a:prstGeom prst="roundRect">
            <a:avLst>
              <a:gd fmla="val 16667" name="adj"/>
            </a:avLst>
          </a:prstGeom>
          <a:solidFill>
            <a:srgbClr val="C5FFC5"/>
          </a:solidFill>
          <a:ln cap="flat" cmpd="sng" w="9525">
            <a:solidFill>
              <a:srgbClr val="C5FF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24"/>
          <p:cNvPicPr preferRelativeResize="0"/>
          <p:nvPr/>
        </p:nvPicPr>
        <p:blipFill rotWithShape="1">
          <a:blip r:embed="rId4">
            <a:alphaModFix/>
          </a:blip>
          <a:srcRect b="3703" l="0" r="0" t="3712"/>
          <a:stretch/>
        </p:blipFill>
        <p:spPr>
          <a:xfrm>
            <a:off x="5631575" y="1842000"/>
            <a:ext cx="1537868" cy="2487168"/>
          </a:xfrm>
          <a:prstGeom prst="rect">
            <a:avLst/>
          </a:prstGeom>
          <a:noFill/>
          <a:ln>
            <a:noFill/>
          </a:ln>
        </p:spPr>
      </p:pic>
      <p:sp>
        <p:nvSpPr>
          <p:cNvPr id="264" name="Google Shape;264;p24"/>
          <p:cNvSpPr txBox="1"/>
          <p:nvPr/>
        </p:nvSpPr>
        <p:spPr>
          <a:xfrm rot="5400000">
            <a:off x="863700" y="2905050"/>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265" name="Google Shape;265;p24"/>
          <p:cNvSpPr txBox="1"/>
          <p:nvPr/>
        </p:nvSpPr>
        <p:spPr>
          <a:xfrm>
            <a:off x="340050" y="3663775"/>
            <a:ext cx="139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erif Pro"/>
                <a:ea typeface="Source Serif Pro"/>
                <a:cs typeface="Source Serif Pro"/>
                <a:sym typeface="Source Serif Pro"/>
              </a:rPr>
              <a:t>q</a:t>
            </a:r>
            <a:r>
              <a:rPr baseline="-25000" i="1" lang="en">
                <a:latin typeface="Source Serif Pro"/>
                <a:ea typeface="Source Serif Pro"/>
                <a:cs typeface="Source Serif Pro"/>
                <a:sym typeface="Source Serif Pro"/>
              </a:rPr>
              <a:t>i</a:t>
            </a:r>
            <a:r>
              <a:rPr i="1" lang="en">
                <a:latin typeface="Source Serif Pro"/>
                <a:ea typeface="Source Serif Pro"/>
                <a:cs typeface="Source Serif Pro"/>
                <a:sym typeface="Source Serif Pro"/>
              </a:rPr>
              <a:t> ↔ q</a:t>
            </a:r>
            <a:r>
              <a:rPr baseline="-25000" i="1" lang="en">
                <a:latin typeface="Source Serif Pro"/>
                <a:ea typeface="Source Serif Pro"/>
                <a:cs typeface="Source Serif Pro"/>
                <a:sym typeface="Source Serif Pro"/>
              </a:rPr>
              <a:t>j</a:t>
            </a:r>
            <a:r>
              <a:rPr i="1" lang="en">
                <a:latin typeface="Source Serif Pro"/>
                <a:ea typeface="Source Serif Pro"/>
                <a:cs typeface="Source Serif Pro"/>
                <a:sym typeface="Source Serif Pro"/>
              </a:rPr>
              <a:t> , i ≠ j</a:t>
            </a:r>
            <a:endParaRPr i="1"/>
          </a:p>
        </p:txBody>
      </p:sp>
      <p:cxnSp>
        <p:nvCxnSpPr>
          <p:cNvPr id="266" name="Google Shape;266;p24"/>
          <p:cNvCxnSpPr/>
          <p:nvPr/>
        </p:nvCxnSpPr>
        <p:spPr>
          <a:xfrm>
            <a:off x="1687053" y="3913175"/>
            <a:ext cx="669900" cy="0"/>
          </a:xfrm>
          <a:prstGeom prst="straightConnector1">
            <a:avLst/>
          </a:prstGeom>
          <a:noFill/>
          <a:ln cap="flat" cmpd="sng" w="38100">
            <a:solidFill>
              <a:srgbClr val="980000"/>
            </a:solidFill>
            <a:prstDash val="solid"/>
            <a:round/>
            <a:headEnd len="med" w="med" type="none"/>
            <a:tailEnd len="med" w="med" type="stealth"/>
          </a:ln>
        </p:spPr>
      </p:cxnSp>
      <p:sp>
        <p:nvSpPr>
          <p:cNvPr id="267" name="Google Shape;267;p24"/>
          <p:cNvSpPr txBox="1"/>
          <p:nvPr/>
        </p:nvSpPr>
        <p:spPr>
          <a:xfrm>
            <a:off x="89550" y="3159538"/>
            <a:ext cx="18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Model constraints </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on coordinates</a:t>
            </a:r>
            <a:endParaRPr>
              <a:solidFill>
                <a:srgbClr val="980000"/>
              </a:solidFill>
              <a:latin typeface="Source Serif Pro"/>
              <a:ea typeface="Source Serif Pro"/>
              <a:cs typeface="Source Serif Pro"/>
              <a:sym typeface="Source Serif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5"/>
          <p:cNvPicPr preferRelativeResize="0"/>
          <p:nvPr/>
        </p:nvPicPr>
        <p:blipFill rotWithShape="1">
          <a:blip r:embed="rId3">
            <a:alphaModFix/>
          </a:blip>
          <a:srcRect b="3069" l="0" r="0" t="3069"/>
          <a:stretch/>
        </p:blipFill>
        <p:spPr>
          <a:xfrm>
            <a:off x="2354975" y="1842000"/>
            <a:ext cx="1516996" cy="2487168"/>
          </a:xfrm>
          <a:prstGeom prst="rect">
            <a:avLst/>
          </a:prstGeom>
          <a:noFill/>
          <a:ln>
            <a:noFill/>
          </a:ln>
        </p:spPr>
      </p:pic>
      <p:sp>
        <p:nvSpPr>
          <p:cNvPr id="273" name="Google Shape;273;p25"/>
          <p:cNvSpPr txBox="1"/>
          <p:nvPr/>
        </p:nvSpPr>
        <p:spPr>
          <a:xfrm>
            <a:off x="382706" y="4604805"/>
            <a:ext cx="228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 driving the motion</a:t>
            </a:r>
            <a:endParaRPr i="1" sz="1800">
              <a:solidFill>
                <a:srgbClr val="980000"/>
              </a:solidFill>
              <a:latin typeface="Source Serif Pro"/>
              <a:ea typeface="Source Serif Pro"/>
              <a:cs typeface="Source Serif Pro"/>
              <a:sym typeface="Source Serif Pro"/>
            </a:endParaRPr>
          </a:p>
        </p:txBody>
      </p:sp>
      <p:sp>
        <p:nvSpPr>
          <p:cNvPr id="274" name="Google Shape;274;p25"/>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275" name="Google Shape;275;p25"/>
          <p:cNvGrpSpPr/>
          <p:nvPr/>
        </p:nvGrpSpPr>
        <p:grpSpPr>
          <a:xfrm>
            <a:off x="311700" y="546109"/>
            <a:ext cx="370930" cy="370549"/>
            <a:chOff x="2497275" y="2744159"/>
            <a:chExt cx="370930" cy="370549"/>
          </a:xfrm>
        </p:grpSpPr>
        <p:sp>
          <p:nvSpPr>
            <p:cNvPr id="276" name="Google Shape;276;p25"/>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77" name="Google Shape;277;p25"/>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78" name="Google Shape;278;p25"/>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79" name="Google Shape;279;p25"/>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80" name="Google Shape;280;p25"/>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81" name="Google Shape;281;p25"/>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282" name="Google Shape;282;p25"/>
          <p:cNvSpPr txBox="1"/>
          <p:nvPr/>
        </p:nvSpPr>
        <p:spPr>
          <a:xfrm>
            <a:off x="340050" y="17871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CCCC"/>
                </a:solidFill>
                <a:latin typeface="Source Serif Pro"/>
                <a:ea typeface="Source Serif Pro"/>
                <a:cs typeface="Source Serif Pro"/>
                <a:sym typeface="Source Serif Pro"/>
              </a:rPr>
              <a:t>Trial 1 (x</a:t>
            </a:r>
            <a:r>
              <a:rPr baseline="-25000" lang="en">
                <a:solidFill>
                  <a:srgbClr val="CCCCCC"/>
                </a:solidFill>
                <a:latin typeface="Source Serif Pro"/>
                <a:ea typeface="Source Serif Pro"/>
                <a:cs typeface="Source Serif Pro"/>
                <a:sym typeface="Source Serif Pro"/>
              </a:rPr>
              <a:t>1</a:t>
            </a:r>
            <a:r>
              <a:rPr lang="en">
                <a:solidFill>
                  <a:srgbClr val="CCCCCC"/>
                </a:solidFill>
                <a:latin typeface="Source Serif Pro"/>
                <a:ea typeface="Source Serif Pro"/>
                <a:cs typeface="Source Serif Pro"/>
                <a:sym typeface="Source Serif Pro"/>
              </a:rPr>
              <a:t> , y</a:t>
            </a:r>
            <a:r>
              <a:rPr baseline="-25000" lang="en">
                <a:solidFill>
                  <a:srgbClr val="CCCCCC"/>
                </a:solidFill>
                <a:latin typeface="Source Serif Pro"/>
                <a:ea typeface="Source Serif Pro"/>
                <a:cs typeface="Source Serif Pro"/>
                <a:sym typeface="Source Serif Pro"/>
              </a:rPr>
              <a:t>1</a:t>
            </a:r>
            <a:r>
              <a:rPr lang="en">
                <a:solidFill>
                  <a:srgbClr val="CCCCCC"/>
                </a:solidFill>
                <a:latin typeface="Source Serif Pro"/>
                <a:ea typeface="Source Serif Pro"/>
                <a:cs typeface="Source Serif Pro"/>
                <a:sym typeface="Source Serif Pro"/>
              </a:rPr>
              <a:t>)</a:t>
            </a:r>
            <a:endParaRPr>
              <a:solidFill>
                <a:srgbClr val="CCCCCC"/>
              </a:solidFill>
              <a:latin typeface="Source Serif Pro"/>
              <a:ea typeface="Source Serif Pro"/>
              <a:cs typeface="Source Serif Pro"/>
              <a:sym typeface="Source Serif Pro"/>
            </a:endParaRPr>
          </a:p>
        </p:txBody>
      </p:sp>
      <p:sp>
        <p:nvSpPr>
          <p:cNvPr id="283" name="Google Shape;283;p25"/>
          <p:cNvSpPr txBox="1"/>
          <p:nvPr/>
        </p:nvSpPr>
        <p:spPr>
          <a:xfrm>
            <a:off x="340050" y="21043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2 (x</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284" name="Google Shape;284;p25"/>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Q</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L</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V</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2</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F</a:t>
            </a:r>
            <a:r>
              <a:rPr baseline="-25000" lang="en">
                <a:solidFill>
                  <a:srgbClr val="B7B7B7"/>
                </a:solidFill>
                <a:latin typeface="Source Serif Pro"/>
                <a:ea typeface="Source Serif Pro"/>
                <a:cs typeface="Source Serif Pro"/>
                <a:sym typeface="Source Serif Pro"/>
              </a:rPr>
              <a:t>1 </a:t>
            </a:r>
            <a:r>
              <a:rPr lang="en">
                <a:solidFill>
                  <a:srgbClr val="B7B7B7"/>
                </a:solidFill>
                <a:latin typeface="Source Serif Pro"/>
                <a:ea typeface="Source Serif Pro"/>
                <a:cs typeface="Source Serif Pro"/>
                <a:sym typeface="Source Serif Pro"/>
              </a:rPr>
              <a:t>,</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2</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285" name="Google Shape;285;p25"/>
          <p:cNvCxnSpPr/>
          <p:nvPr/>
        </p:nvCxnSpPr>
        <p:spPr>
          <a:xfrm>
            <a:off x="3859825" y="2152550"/>
            <a:ext cx="1782600" cy="0"/>
          </a:xfrm>
          <a:prstGeom prst="straightConnector1">
            <a:avLst/>
          </a:prstGeom>
          <a:noFill/>
          <a:ln cap="flat" cmpd="sng" w="38100">
            <a:solidFill>
              <a:srgbClr val="980000"/>
            </a:solidFill>
            <a:prstDash val="solid"/>
            <a:round/>
            <a:headEnd len="med" w="med" type="none"/>
            <a:tailEnd len="med" w="med" type="stealth"/>
          </a:ln>
        </p:spPr>
      </p:cxnSp>
      <p:sp>
        <p:nvSpPr>
          <p:cNvPr id="286" name="Google Shape;286;p25"/>
          <p:cNvSpPr txBox="1"/>
          <p:nvPr/>
        </p:nvSpPr>
        <p:spPr>
          <a:xfrm>
            <a:off x="2120175" y="1055188"/>
            <a:ext cx="198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(Passive)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Simulated Forward Kinematics</a:t>
            </a:r>
            <a:endParaRPr>
              <a:solidFill>
                <a:srgbClr val="980000"/>
              </a:solidFill>
              <a:latin typeface="Source Serif Pro"/>
              <a:ea typeface="Source Serif Pro"/>
              <a:cs typeface="Source Serif Pro"/>
              <a:sym typeface="Source Serif Pro"/>
            </a:endParaRPr>
          </a:p>
        </p:txBody>
      </p:sp>
      <p:sp>
        <p:nvSpPr>
          <p:cNvPr id="287" name="Google Shape;287;p25"/>
          <p:cNvSpPr txBox="1"/>
          <p:nvPr/>
        </p:nvSpPr>
        <p:spPr>
          <a:xfrm>
            <a:off x="5642425" y="1055200"/>
            <a:ext cx="151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(Active)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Computed Muscle Control </a:t>
            </a:r>
            <a:endParaRPr>
              <a:solidFill>
                <a:srgbClr val="980000"/>
              </a:solidFill>
              <a:latin typeface="Source Serif Pro"/>
              <a:ea typeface="Source Serif Pro"/>
              <a:cs typeface="Source Serif Pro"/>
              <a:sym typeface="Source Serif Pro"/>
            </a:endParaRPr>
          </a:p>
        </p:txBody>
      </p:sp>
      <p:sp>
        <p:nvSpPr>
          <p:cNvPr id="288" name="Google Shape;288;p25"/>
          <p:cNvSpPr txBox="1"/>
          <p:nvPr/>
        </p:nvSpPr>
        <p:spPr>
          <a:xfrm>
            <a:off x="-49875" y="1112575"/>
            <a:ext cx="216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Parameterized input: Saddle Position</a:t>
            </a:r>
            <a:endParaRPr b="1">
              <a:solidFill>
                <a:srgbClr val="980000"/>
              </a:solidFill>
              <a:latin typeface="Source Serif Pro"/>
              <a:ea typeface="Source Serif Pro"/>
              <a:cs typeface="Source Serif Pro"/>
              <a:sym typeface="Source Serif Pro"/>
            </a:endParaRPr>
          </a:p>
        </p:txBody>
      </p:sp>
      <p:sp>
        <p:nvSpPr>
          <p:cNvPr id="289" name="Google Shape;289;p25"/>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Activations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A</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M</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2</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Metabolic Energy Expenditure Rate:</a:t>
            </a:r>
            <a:endParaRPr b="1">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a:t>
            </a:r>
            <a:r>
              <a:rPr lang="en">
                <a:solidFill>
                  <a:srgbClr val="B7B7B7"/>
                </a:solidFill>
                <a:latin typeface="Source Serif Pro"/>
                <a:ea typeface="Source Serif Pro"/>
                <a:cs typeface="Source Serif Pro"/>
                <a:sym typeface="Source Serif Pro"/>
              </a:rPr>
              <a:t>P</a:t>
            </a:r>
            <a:r>
              <a:rPr baseline="-25000" lang="en">
                <a:solidFill>
                  <a:srgbClr val="B7B7B7"/>
                </a:solidFill>
                <a:latin typeface="Source Serif Pro"/>
                <a:ea typeface="Source Serif Pro"/>
                <a:cs typeface="Source Serif Pro"/>
                <a:sym typeface="Source Serif Pro"/>
              </a:rPr>
              <a:t>1 </a:t>
            </a:r>
            <a:r>
              <a:rPr lang="en">
                <a:solidFill>
                  <a:srgbClr val="B7B7B7"/>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P</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cxnSp>
        <p:nvCxnSpPr>
          <p:cNvPr id="290" name="Google Shape;290;p25"/>
          <p:cNvCxnSpPr/>
          <p:nvPr/>
        </p:nvCxnSpPr>
        <p:spPr>
          <a:xfrm>
            <a:off x="1680000" y="2000150"/>
            <a:ext cx="669000" cy="0"/>
          </a:xfrm>
          <a:prstGeom prst="straightConnector1">
            <a:avLst/>
          </a:prstGeom>
          <a:noFill/>
          <a:ln cap="flat" cmpd="sng" w="38100">
            <a:solidFill>
              <a:srgbClr val="B7B7B7"/>
            </a:solidFill>
            <a:prstDash val="solid"/>
            <a:round/>
            <a:headEnd len="med" w="med" type="none"/>
            <a:tailEnd len="med" w="med" type="stealth"/>
          </a:ln>
        </p:spPr>
      </p:cxnSp>
      <p:cxnSp>
        <p:nvCxnSpPr>
          <p:cNvPr id="291" name="Google Shape;291;p25"/>
          <p:cNvCxnSpPr/>
          <p:nvPr/>
        </p:nvCxnSpPr>
        <p:spPr>
          <a:xfrm>
            <a:off x="1680000" y="2310700"/>
            <a:ext cx="669000" cy="0"/>
          </a:xfrm>
          <a:prstGeom prst="straightConnector1">
            <a:avLst/>
          </a:prstGeom>
          <a:noFill/>
          <a:ln cap="flat" cmpd="sng" w="38100">
            <a:solidFill>
              <a:srgbClr val="980000"/>
            </a:solidFill>
            <a:prstDash val="solid"/>
            <a:round/>
            <a:headEnd len="med" w="med" type="none"/>
            <a:tailEnd len="med" w="med" type="stealth"/>
          </a:ln>
        </p:spPr>
      </p:cxnSp>
      <p:cxnSp>
        <p:nvCxnSpPr>
          <p:cNvPr id="292" name="Google Shape;292;p25"/>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293" name="Google Shape;293;p25"/>
          <p:cNvCxnSpPr/>
          <p:nvPr/>
        </p:nvCxnSpPr>
        <p:spPr>
          <a:xfrm>
            <a:off x="7156375" y="2152550"/>
            <a:ext cx="424800" cy="0"/>
          </a:xfrm>
          <a:prstGeom prst="straightConnector1">
            <a:avLst/>
          </a:prstGeom>
          <a:noFill/>
          <a:ln cap="flat" cmpd="sng" w="38100">
            <a:solidFill>
              <a:srgbClr val="980000"/>
            </a:solidFill>
            <a:prstDash val="solid"/>
            <a:round/>
            <a:headEnd len="med" w="med" type="none"/>
            <a:tailEnd len="med" w="med" type="stealth"/>
          </a:ln>
        </p:spPr>
      </p:cxnSp>
      <p:sp>
        <p:nvSpPr>
          <p:cNvPr id="294" name="Google Shape;294;p25"/>
          <p:cNvSpPr/>
          <p:nvPr/>
        </p:nvSpPr>
        <p:spPr>
          <a:xfrm>
            <a:off x="311700" y="4711141"/>
            <a:ext cx="230700" cy="249000"/>
          </a:xfrm>
          <a:prstGeom prst="roundRect">
            <a:avLst>
              <a:gd fmla="val 16667" name="adj"/>
            </a:avLst>
          </a:prstGeom>
          <a:solidFill>
            <a:srgbClr val="C5FFC5"/>
          </a:solidFill>
          <a:ln cap="flat" cmpd="sng" w="9525">
            <a:solidFill>
              <a:srgbClr val="C5FF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25"/>
          <p:cNvPicPr preferRelativeResize="0"/>
          <p:nvPr/>
        </p:nvPicPr>
        <p:blipFill rotWithShape="1">
          <a:blip r:embed="rId4">
            <a:alphaModFix/>
          </a:blip>
          <a:srcRect b="3703" l="0" r="0" t="3712"/>
          <a:stretch/>
        </p:blipFill>
        <p:spPr>
          <a:xfrm>
            <a:off x="5631575" y="1842000"/>
            <a:ext cx="1537868" cy="2487168"/>
          </a:xfrm>
          <a:prstGeom prst="rect">
            <a:avLst/>
          </a:prstGeom>
          <a:noFill/>
          <a:ln>
            <a:noFill/>
          </a:ln>
        </p:spPr>
      </p:pic>
      <p:sp>
        <p:nvSpPr>
          <p:cNvPr id="296" name="Google Shape;296;p25"/>
          <p:cNvSpPr txBox="1"/>
          <p:nvPr/>
        </p:nvSpPr>
        <p:spPr>
          <a:xfrm rot="5400000">
            <a:off x="863700" y="2905050"/>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297" name="Google Shape;297;p25"/>
          <p:cNvSpPr txBox="1"/>
          <p:nvPr/>
        </p:nvSpPr>
        <p:spPr>
          <a:xfrm>
            <a:off x="340050" y="3663775"/>
            <a:ext cx="139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erif Pro"/>
                <a:ea typeface="Source Serif Pro"/>
                <a:cs typeface="Source Serif Pro"/>
                <a:sym typeface="Source Serif Pro"/>
              </a:rPr>
              <a:t>q</a:t>
            </a:r>
            <a:r>
              <a:rPr baseline="-25000" i="1" lang="en">
                <a:latin typeface="Source Serif Pro"/>
                <a:ea typeface="Source Serif Pro"/>
                <a:cs typeface="Source Serif Pro"/>
                <a:sym typeface="Source Serif Pro"/>
              </a:rPr>
              <a:t>i</a:t>
            </a:r>
            <a:r>
              <a:rPr i="1" lang="en">
                <a:latin typeface="Source Serif Pro"/>
                <a:ea typeface="Source Serif Pro"/>
                <a:cs typeface="Source Serif Pro"/>
                <a:sym typeface="Source Serif Pro"/>
              </a:rPr>
              <a:t> ↔ q</a:t>
            </a:r>
            <a:r>
              <a:rPr baseline="-25000" i="1" lang="en">
                <a:latin typeface="Source Serif Pro"/>
                <a:ea typeface="Source Serif Pro"/>
                <a:cs typeface="Source Serif Pro"/>
                <a:sym typeface="Source Serif Pro"/>
              </a:rPr>
              <a:t>j</a:t>
            </a:r>
            <a:r>
              <a:rPr i="1" lang="en">
                <a:latin typeface="Source Serif Pro"/>
                <a:ea typeface="Source Serif Pro"/>
                <a:cs typeface="Source Serif Pro"/>
                <a:sym typeface="Source Serif Pro"/>
              </a:rPr>
              <a:t> , i ≠ j</a:t>
            </a:r>
            <a:endParaRPr i="1"/>
          </a:p>
        </p:txBody>
      </p:sp>
      <p:cxnSp>
        <p:nvCxnSpPr>
          <p:cNvPr id="298" name="Google Shape;298;p25"/>
          <p:cNvCxnSpPr/>
          <p:nvPr/>
        </p:nvCxnSpPr>
        <p:spPr>
          <a:xfrm>
            <a:off x="1687053" y="3913175"/>
            <a:ext cx="669900" cy="0"/>
          </a:xfrm>
          <a:prstGeom prst="straightConnector1">
            <a:avLst/>
          </a:prstGeom>
          <a:noFill/>
          <a:ln cap="flat" cmpd="sng" w="38100">
            <a:solidFill>
              <a:srgbClr val="980000"/>
            </a:solidFill>
            <a:prstDash val="solid"/>
            <a:round/>
            <a:headEnd len="med" w="med" type="none"/>
            <a:tailEnd len="med" w="med" type="stealth"/>
          </a:ln>
        </p:spPr>
      </p:cxnSp>
      <p:sp>
        <p:nvSpPr>
          <p:cNvPr id="299" name="Google Shape;299;p25"/>
          <p:cNvSpPr txBox="1"/>
          <p:nvPr/>
        </p:nvSpPr>
        <p:spPr>
          <a:xfrm>
            <a:off x="89550" y="3159538"/>
            <a:ext cx="18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Model constraints </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on coordinates</a:t>
            </a:r>
            <a:endParaRPr>
              <a:solidFill>
                <a:srgbClr val="980000"/>
              </a:solidFill>
              <a:latin typeface="Source Serif Pro"/>
              <a:ea typeface="Source Serif Pro"/>
              <a:cs typeface="Source Serif Pro"/>
              <a:sym typeface="Source Serif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nvSpPr>
        <p:spPr>
          <a:xfrm>
            <a:off x="340050" y="25034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n (x</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p>
        </p:txBody>
      </p:sp>
      <p:pic>
        <p:nvPicPr>
          <p:cNvPr id="305" name="Google Shape;305;p26"/>
          <p:cNvPicPr preferRelativeResize="0"/>
          <p:nvPr/>
        </p:nvPicPr>
        <p:blipFill rotWithShape="1">
          <a:blip r:embed="rId3">
            <a:alphaModFix/>
          </a:blip>
          <a:srcRect b="3069" l="0" r="0" t="3069"/>
          <a:stretch/>
        </p:blipFill>
        <p:spPr>
          <a:xfrm>
            <a:off x="2354975" y="1842000"/>
            <a:ext cx="1516996" cy="2487168"/>
          </a:xfrm>
          <a:prstGeom prst="rect">
            <a:avLst/>
          </a:prstGeom>
          <a:noFill/>
          <a:ln>
            <a:noFill/>
          </a:ln>
        </p:spPr>
      </p:pic>
      <p:sp>
        <p:nvSpPr>
          <p:cNvPr id="306" name="Google Shape;306;p26"/>
          <p:cNvSpPr txBox="1"/>
          <p:nvPr/>
        </p:nvSpPr>
        <p:spPr>
          <a:xfrm>
            <a:off x="382706" y="4604805"/>
            <a:ext cx="228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 driving the motion</a:t>
            </a:r>
            <a:endParaRPr i="1" sz="1800">
              <a:solidFill>
                <a:srgbClr val="980000"/>
              </a:solidFill>
              <a:latin typeface="Source Serif Pro"/>
              <a:ea typeface="Source Serif Pro"/>
              <a:cs typeface="Source Serif Pro"/>
              <a:sym typeface="Source Serif Pro"/>
            </a:endParaRPr>
          </a:p>
        </p:txBody>
      </p:sp>
      <p:sp>
        <p:nvSpPr>
          <p:cNvPr id="307" name="Google Shape;307;p26"/>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308" name="Google Shape;308;p26"/>
          <p:cNvGrpSpPr/>
          <p:nvPr/>
        </p:nvGrpSpPr>
        <p:grpSpPr>
          <a:xfrm>
            <a:off x="311700" y="546109"/>
            <a:ext cx="370930" cy="370549"/>
            <a:chOff x="2497275" y="2744159"/>
            <a:chExt cx="370930" cy="370549"/>
          </a:xfrm>
        </p:grpSpPr>
        <p:sp>
          <p:nvSpPr>
            <p:cNvPr id="309" name="Google Shape;309;p26"/>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0" name="Google Shape;310;p26"/>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1" name="Google Shape;311;p26"/>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2" name="Google Shape;312;p26"/>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3" name="Google Shape;313;p26"/>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4" name="Google Shape;314;p26"/>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315" name="Google Shape;315;p26"/>
          <p:cNvSpPr txBox="1"/>
          <p:nvPr/>
        </p:nvSpPr>
        <p:spPr>
          <a:xfrm rot="5400000">
            <a:off x="1061442" y="2341975"/>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16" name="Google Shape;316;p26"/>
          <p:cNvSpPr txBox="1"/>
          <p:nvPr/>
        </p:nvSpPr>
        <p:spPr>
          <a:xfrm>
            <a:off x="340050" y="17871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Source Serif Pro"/>
                <a:ea typeface="Source Serif Pro"/>
                <a:cs typeface="Source Serif Pro"/>
                <a:sym typeface="Source Serif Pro"/>
              </a:rPr>
              <a:t>Trial 1 (x</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y</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a:t>
            </a:r>
            <a:endParaRPr>
              <a:solidFill>
                <a:srgbClr val="B7B7B7"/>
              </a:solidFill>
              <a:latin typeface="Source Serif Pro"/>
              <a:ea typeface="Source Serif Pro"/>
              <a:cs typeface="Source Serif Pro"/>
              <a:sym typeface="Source Serif Pro"/>
            </a:endParaRPr>
          </a:p>
        </p:txBody>
      </p:sp>
      <p:sp>
        <p:nvSpPr>
          <p:cNvPr id="317" name="Google Shape;317;p26"/>
          <p:cNvSpPr txBox="1"/>
          <p:nvPr/>
        </p:nvSpPr>
        <p:spPr>
          <a:xfrm>
            <a:off x="340050" y="21043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Source Serif Pro"/>
                <a:ea typeface="Source Serif Pro"/>
                <a:cs typeface="Source Serif Pro"/>
                <a:sym typeface="Source Serif Pro"/>
              </a:rPr>
              <a:t>Trial 2 (x</a:t>
            </a:r>
            <a:r>
              <a:rPr baseline="-25000" lang="en">
                <a:solidFill>
                  <a:srgbClr val="B7B7B7"/>
                </a:solidFill>
                <a:latin typeface="Source Serif Pro"/>
                <a:ea typeface="Source Serif Pro"/>
                <a:cs typeface="Source Serif Pro"/>
                <a:sym typeface="Source Serif Pro"/>
              </a:rPr>
              <a:t>2</a:t>
            </a:r>
            <a:r>
              <a:rPr lang="en">
                <a:solidFill>
                  <a:srgbClr val="B7B7B7"/>
                </a:solidFill>
                <a:latin typeface="Source Serif Pro"/>
                <a:ea typeface="Source Serif Pro"/>
                <a:cs typeface="Source Serif Pro"/>
                <a:sym typeface="Source Serif Pro"/>
              </a:rPr>
              <a:t> , y</a:t>
            </a:r>
            <a:r>
              <a:rPr baseline="-25000" lang="en">
                <a:solidFill>
                  <a:srgbClr val="B7B7B7"/>
                </a:solidFill>
                <a:latin typeface="Source Serif Pro"/>
                <a:ea typeface="Source Serif Pro"/>
                <a:cs typeface="Source Serif Pro"/>
                <a:sym typeface="Source Serif Pro"/>
              </a:rPr>
              <a:t>2</a:t>
            </a:r>
            <a:r>
              <a:rPr lang="en">
                <a:solidFill>
                  <a:srgbClr val="B7B7B7"/>
                </a:solidFill>
                <a:latin typeface="Source Serif Pro"/>
                <a:ea typeface="Source Serif Pro"/>
                <a:cs typeface="Source Serif Pro"/>
                <a:sym typeface="Source Serif Pro"/>
              </a:rPr>
              <a:t>)</a:t>
            </a:r>
            <a:endParaRPr>
              <a:solidFill>
                <a:srgbClr val="B7B7B7"/>
              </a:solidFill>
              <a:latin typeface="Source Serif Pro"/>
              <a:ea typeface="Source Serif Pro"/>
              <a:cs typeface="Source Serif Pro"/>
              <a:sym typeface="Source Serif Pro"/>
            </a:endParaRPr>
          </a:p>
        </p:txBody>
      </p:sp>
      <p:sp>
        <p:nvSpPr>
          <p:cNvPr id="318" name="Google Shape;318;p26"/>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Q</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Q</a:t>
            </a:r>
            <a:r>
              <a:rPr baseline="-25000" lang="en">
                <a:solidFill>
                  <a:srgbClr val="B7B7B7"/>
                </a:solidFill>
                <a:latin typeface="Source Serif Pro"/>
                <a:ea typeface="Source Serif Pro"/>
                <a:cs typeface="Source Serif Pro"/>
                <a:sym typeface="Source Serif Pro"/>
              </a:rPr>
              <a:t>2</a:t>
            </a:r>
            <a:r>
              <a:rPr baseline="-25000" lang="en">
                <a:latin typeface="Source Serif Pro"/>
                <a:ea typeface="Source Serif Pro"/>
                <a:cs typeface="Source Serif Pro"/>
                <a:sym typeface="Source Serif Pro"/>
              </a:rPr>
              <a:t>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L</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L</a:t>
            </a:r>
            <a:r>
              <a:rPr baseline="-25000" lang="en">
                <a:solidFill>
                  <a:srgbClr val="B7B7B7"/>
                </a:solidFill>
                <a:latin typeface="Source Serif Pro"/>
                <a:ea typeface="Source Serif Pro"/>
                <a:cs typeface="Source Serif Pro"/>
                <a:sym typeface="Source Serif Pro"/>
              </a:rPr>
              <a:t>2</a:t>
            </a:r>
            <a:r>
              <a:rPr baseline="-25000" lang="en">
                <a:latin typeface="Source Serif Pro"/>
                <a:ea typeface="Source Serif Pro"/>
                <a:cs typeface="Source Serif Pro"/>
                <a:sym typeface="Source Serif Pro"/>
              </a:rPr>
              <a:t>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V</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V</a:t>
            </a:r>
            <a:r>
              <a:rPr baseline="-25000" lang="en">
                <a:solidFill>
                  <a:srgbClr val="B7B7B7"/>
                </a:solidFill>
                <a:latin typeface="Source Serif Pro"/>
                <a:ea typeface="Source Serif Pro"/>
                <a:cs typeface="Source Serif Pro"/>
                <a:sym typeface="Source Serif Pro"/>
              </a:rPr>
              <a:t>2</a:t>
            </a:r>
            <a:r>
              <a:rPr baseline="-25000" lang="en">
                <a:solidFill>
                  <a:schemeClr val="dk1"/>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F</a:t>
            </a:r>
            <a:r>
              <a:rPr baseline="-25000" lang="en">
                <a:solidFill>
                  <a:srgbClr val="B7B7B7"/>
                </a:solidFill>
                <a:latin typeface="Source Serif Pro"/>
                <a:ea typeface="Source Serif Pro"/>
                <a:cs typeface="Source Serif Pro"/>
                <a:sym typeface="Source Serif Pro"/>
              </a:rPr>
              <a:t>1 </a:t>
            </a:r>
            <a:r>
              <a:rPr lang="en">
                <a:solidFill>
                  <a:srgbClr val="B7B7B7"/>
                </a:solidFill>
                <a:latin typeface="Source Serif Pro"/>
                <a:ea typeface="Source Serif Pro"/>
                <a:cs typeface="Source Serif Pro"/>
                <a:sym typeface="Source Serif Pro"/>
              </a:rPr>
              <a:t>, </a:t>
            </a:r>
            <a:r>
              <a:rPr b="1" lang="en">
                <a:solidFill>
                  <a:srgbClr val="B7B7B7"/>
                </a:solidFill>
                <a:latin typeface="Source Serif Pro"/>
                <a:ea typeface="Source Serif Pro"/>
                <a:cs typeface="Source Serif Pro"/>
                <a:sym typeface="Source Serif Pro"/>
              </a:rPr>
              <a:t>F</a:t>
            </a:r>
            <a:r>
              <a:rPr baseline="-25000" lang="en">
                <a:solidFill>
                  <a:srgbClr val="B7B7B7"/>
                </a:solidFill>
                <a:latin typeface="Source Serif Pro"/>
                <a:ea typeface="Source Serif Pro"/>
                <a:cs typeface="Source Serif Pro"/>
                <a:sym typeface="Source Serif Pro"/>
              </a:rPr>
              <a:t>2</a:t>
            </a:r>
            <a:r>
              <a:rPr baseline="-25000" lang="en">
                <a:solidFill>
                  <a:schemeClr val="dk1"/>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319" name="Google Shape;319;p26"/>
          <p:cNvCxnSpPr/>
          <p:nvPr/>
        </p:nvCxnSpPr>
        <p:spPr>
          <a:xfrm>
            <a:off x="3859825" y="2152550"/>
            <a:ext cx="1782600" cy="0"/>
          </a:xfrm>
          <a:prstGeom prst="straightConnector1">
            <a:avLst/>
          </a:prstGeom>
          <a:noFill/>
          <a:ln cap="flat" cmpd="sng" w="38100">
            <a:solidFill>
              <a:srgbClr val="980000"/>
            </a:solidFill>
            <a:prstDash val="solid"/>
            <a:round/>
            <a:headEnd len="med" w="med" type="none"/>
            <a:tailEnd len="med" w="med" type="stealth"/>
          </a:ln>
        </p:spPr>
      </p:cxnSp>
      <p:sp>
        <p:nvSpPr>
          <p:cNvPr id="320" name="Google Shape;320;p26"/>
          <p:cNvSpPr txBox="1"/>
          <p:nvPr/>
        </p:nvSpPr>
        <p:spPr>
          <a:xfrm>
            <a:off x="2120175" y="1055188"/>
            <a:ext cx="198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(Passive)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Simulated Forward Kinematics</a:t>
            </a:r>
            <a:endParaRPr>
              <a:solidFill>
                <a:srgbClr val="980000"/>
              </a:solidFill>
              <a:latin typeface="Source Serif Pro"/>
              <a:ea typeface="Source Serif Pro"/>
              <a:cs typeface="Source Serif Pro"/>
              <a:sym typeface="Source Serif Pro"/>
            </a:endParaRPr>
          </a:p>
        </p:txBody>
      </p:sp>
      <p:sp>
        <p:nvSpPr>
          <p:cNvPr id="321" name="Google Shape;321;p26"/>
          <p:cNvSpPr txBox="1"/>
          <p:nvPr/>
        </p:nvSpPr>
        <p:spPr>
          <a:xfrm>
            <a:off x="5642425" y="1055200"/>
            <a:ext cx="151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(Active)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Computed Muscle Control </a:t>
            </a:r>
            <a:endParaRPr>
              <a:solidFill>
                <a:srgbClr val="980000"/>
              </a:solidFill>
              <a:latin typeface="Source Serif Pro"/>
              <a:ea typeface="Source Serif Pro"/>
              <a:cs typeface="Source Serif Pro"/>
              <a:sym typeface="Source Serif Pro"/>
            </a:endParaRPr>
          </a:p>
        </p:txBody>
      </p:sp>
      <p:sp>
        <p:nvSpPr>
          <p:cNvPr id="322" name="Google Shape;322;p26"/>
          <p:cNvSpPr txBox="1"/>
          <p:nvPr/>
        </p:nvSpPr>
        <p:spPr>
          <a:xfrm>
            <a:off x="-37800" y="1112575"/>
            <a:ext cx="21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Parameterized input: Saddle Position</a:t>
            </a:r>
            <a:endParaRPr b="1">
              <a:solidFill>
                <a:srgbClr val="980000"/>
              </a:solidFill>
              <a:latin typeface="Source Serif Pro"/>
              <a:ea typeface="Source Serif Pro"/>
              <a:cs typeface="Source Serif Pro"/>
              <a:sym typeface="Source Serif Pro"/>
            </a:endParaRPr>
          </a:p>
        </p:txBody>
      </p:sp>
      <p:sp>
        <p:nvSpPr>
          <p:cNvPr id="323" name="Google Shape;323;p26"/>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Activations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A</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A</a:t>
            </a:r>
            <a:r>
              <a:rPr baseline="-25000" lang="en">
                <a:solidFill>
                  <a:srgbClr val="B7B7B7"/>
                </a:solidFill>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M</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M</a:t>
            </a:r>
            <a:r>
              <a:rPr baseline="-25000" lang="en">
                <a:solidFill>
                  <a:srgbClr val="B7B7B7"/>
                </a:solidFill>
                <a:latin typeface="Source Serif Pro"/>
                <a:ea typeface="Source Serif Pro"/>
                <a:cs typeface="Source Serif Pro"/>
                <a:sym typeface="Source Serif Pro"/>
              </a:rPr>
              <a:t>2</a:t>
            </a:r>
            <a:r>
              <a:rPr baseline="-25000" lang="en">
                <a:solidFill>
                  <a:schemeClr val="dk1"/>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Metabolic Energy Expenditure Rate:</a:t>
            </a:r>
            <a:endParaRPr b="1">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a:t>
            </a:r>
            <a:r>
              <a:rPr lang="en">
                <a:solidFill>
                  <a:srgbClr val="B7B7B7"/>
                </a:solidFill>
                <a:latin typeface="Source Serif Pro"/>
                <a:ea typeface="Source Serif Pro"/>
                <a:cs typeface="Source Serif Pro"/>
                <a:sym typeface="Source Serif Pro"/>
              </a:rPr>
              <a:t>P</a:t>
            </a:r>
            <a:r>
              <a:rPr baseline="-25000" lang="en">
                <a:solidFill>
                  <a:srgbClr val="B7B7B7"/>
                </a:solidFill>
                <a:latin typeface="Source Serif Pro"/>
                <a:ea typeface="Source Serif Pro"/>
                <a:cs typeface="Source Serif Pro"/>
                <a:sym typeface="Source Serif Pro"/>
              </a:rPr>
              <a:t>1 </a:t>
            </a:r>
            <a:r>
              <a:rPr lang="en">
                <a:solidFill>
                  <a:srgbClr val="B7B7B7"/>
                </a:solidFill>
                <a:latin typeface="Source Serif Pro"/>
                <a:ea typeface="Source Serif Pro"/>
                <a:cs typeface="Source Serif Pro"/>
                <a:sym typeface="Source Serif Pro"/>
              </a:rPr>
              <a:t>, P</a:t>
            </a:r>
            <a:r>
              <a:rPr baseline="-25000" lang="en">
                <a:solidFill>
                  <a:srgbClr val="B7B7B7"/>
                </a:solidFill>
                <a:latin typeface="Source Serif Pro"/>
                <a:ea typeface="Source Serif Pro"/>
                <a:cs typeface="Source Serif Pro"/>
                <a:sym typeface="Source Serif Pro"/>
              </a:rPr>
              <a:t>2</a:t>
            </a:r>
            <a:r>
              <a:rPr baseline="-25000" lang="en">
                <a:latin typeface="Source Serif Pro"/>
                <a:ea typeface="Source Serif Pro"/>
                <a:cs typeface="Source Serif Pro"/>
                <a:sym typeface="Source Serif Pro"/>
              </a:rPr>
              <a:t> </a:t>
            </a:r>
            <a:r>
              <a:rPr lang="en">
                <a:latin typeface="Source Serif Pro"/>
                <a:ea typeface="Source Serif Pro"/>
                <a:cs typeface="Source Serif Pro"/>
                <a:sym typeface="Source Serif Pro"/>
              </a:rPr>
              <a:t>, … P</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cxnSp>
        <p:nvCxnSpPr>
          <p:cNvPr id="324" name="Google Shape;324;p26"/>
          <p:cNvCxnSpPr/>
          <p:nvPr/>
        </p:nvCxnSpPr>
        <p:spPr>
          <a:xfrm>
            <a:off x="1680000" y="2000150"/>
            <a:ext cx="669000" cy="0"/>
          </a:xfrm>
          <a:prstGeom prst="straightConnector1">
            <a:avLst/>
          </a:prstGeom>
          <a:noFill/>
          <a:ln cap="flat" cmpd="sng" w="38100">
            <a:solidFill>
              <a:srgbClr val="B7B7B7"/>
            </a:solidFill>
            <a:prstDash val="solid"/>
            <a:round/>
            <a:headEnd len="med" w="med" type="none"/>
            <a:tailEnd len="med" w="med" type="stealth"/>
          </a:ln>
        </p:spPr>
      </p:cxnSp>
      <p:cxnSp>
        <p:nvCxnSpPr>
          <p:cNvPr id="325" name="Google Shape;325;p26"/>
          <p:cNvCxnSpPr/>
          <p:nvPr/>
        </p:nvCxnSpPr>
        <p:spPr>
          <a:xfrm>
            <a:off x="1680000" y="2310700"/>
            <a:ext cx="669000" cy="0"/>
          </a:xfrm>
          <a:prstGeom prst="straightConnector1">
            <a:avLst/>
          </a:prstGeom>
          <a:noFill/>
          <a:ln cap="flat" cmpd="sng" w="38100">
            <a:solidFill>
              <a:srgbClr val="B7B7B7"/>
            </a:solidFill>
            <a:prstDash val="solid"/>
            <a:round/>
            <a:headEnd len="med" w="med" type="none"/>
            <a:tailEnd len="med" w="med" type="stealth"/>
          </a:ln>
        </p:spPr>
      </p:cxnSp>
      <p:cxnSp>
        <p:nvCxnSpPr>
          <p:cNvPr id="326" name="Google Shape;326;p26"/>
          <p:cNvCxnSpPr/>
          <p:nvPr/>
        </p:nvCxnSpPr>
        <p:spPr>
          <a:xfrm>
            <a:off x="1686826" y="2709850"/>
            <a:ext cx="669900" cy="0"/>
          </a:xfrm>
          <a:prstGeom prst="straightConnector1">
            <a:avLst/>
          </a:prstGeom>
          <a:noFill/>
          <a:ln cap="flat" cmpd="sng" w="38100">
            <a:solidFill>
              <a:srgbClr val="980000"/>
            </a:solidFill>
            <a:prstDash val="solid"/>
            <a:round/>
            <a:headEnd len="med" w="med" type="none"/>
            <a:tailEnd len="med" w="med" type="stealth"/>
          </a:ln>
        </p:spPr>
      </p:cxnSp>
      <p:cxnSp>
        <p:nvCxnSpPr>
          <p:cNvPr id="327" name="Google Shape;327;p26"/>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328" name="Google Shape;328;p26"/>
          <p:cNvCxnSpPr/>
          <p:nvPr/>
        </p:nvCxnSpPr>
        <p:spPr>
          <a:xfrm>
            <a:off x="7156375" y="2152550"/>
            <a:ext cx="424800" cy="0"/>
          </a:xfrm>
          <a:prstGeom prst="straightConnector1">
            <a:avLst/>
          </a:prstGeom>
          <a:noFill/>
          <a:ln cap="flat" cmpd="sng" w="38100">
            <a:solidFill>
              <a:srgbClr val="980000"/>
            </a:solidFill>
            <a:prstDash val="solid"/>
            <a:round/>
            <a:headEnd len="med" w="med" type="none"/>
            <a:tailEnd len="med" w="med" type="stealth"/>
          </a:ln>
        </p:spPr>
      </p:cxnSp>
      <p:sp>
        <p:nvSpPr>
          <p:cNvPr id="329" name="Google Shape;329;p26"/>
          <p:cNvSpPr txBox="1"/>
          <p:nvPr/>
        </p:nvSpPr>
        <p:spPr>
          <a:xfrm>
            <a:off x="216900" y="4283500"/>
            <a:ext cx="189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n = trial number</a:t>
            </a:r>
            <a:endParaRPr i="1" sz="1800">
              <a:solidFill>
                <a:srgbClr val="980000"/>
              </a:solidFill>
              <a:latin typeface="Source Serif Pro"/>
              <a:ea typeface="Source Serif Pro"/>
              <a:cs typeface="Source Serif Pro"/>
              <a:sym typeface="Source Serif Pro"/>
            </a:endParaRPr>
          </a:p>
        </p:txBody>
      </p:sp>
      <p:sp>
        <p:nvSpPr>
          <p:cNvPr id="330" name="Google Shape;330;p26"/>
          <p:cNvSpPr/>
          <p:nvPr/>
        </p:nvSpPr>
        <p:spPr>
          <a:xfrm>
            <a:off x="311700" y="4711141"/>
            <a:ext cx="230700" cy="249000"/>
          </a:xfrm>
          <a:prstGeom prst="roundRect">
            <a:avLst>
              <a:gd fmla="val 16667" name="adj"/>
            </a:avLst>
          </a:prstGeom>
          <a:solidFill>
            <a:srgbClr val="C5FFC5"/>
          </a:solidFill>
          <a:ln cap="flat" cmpd="sng" w="9525">
            <a:solidFill>
              <a:srgbClr val="C5FF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26"/>
          <p:cNvPicPr preferRelativeResize="0"/>
          <p:nvPr/>
        </p:nvPicPr>
        <p:blipFill rotWithShape="1">
          <a:blip r:embed="rId4">
            <a:alphaModFix/>
          </a:blip>
          <a:srcRect b="3703" l="0" r="0" t="3712"/>
          <a:stretch/>
        </p:blipFill>
        <p:spPr>
          <a:xfrm>
            <a:off x="5631575" y="1842000"/>
            <a:ext cx="1537868" cy="2487168"/>
          </a:xfrm>
          <a:prstGeom prst="rect">
            <a:avLst/>
          </a:prstGeom>
          <a:noFill/>
          <a:ln>
            <a:noFill/>
          </a:ln>
        </p:spPr>
      </p:pic>
      <p:sp>
        <p:nvSpPr>
          <p:cNvPr id="332" name="Google Shape;332;p26"/>
          <p:cNvSpPr txBox="1"/>
          <p:nvPr/>
        </p:nvSpPr>
        <p:spPr>
          <a:xfrm rot="5400000">
            <a:off x="863700" y="2905050"/>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33" name="Google Shape;333;p26"/>
          <p:cNvSpPr txBox="1"/>
          <p:nvPr/>
        </p:nvSpPr>
        <p:spPr>
          <a:xfrm>
            <a:off x="340050" y="3663775"/>
            <a:ext cx="139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erif Pro"/>
                <a:ea typeface="Source Serif Pro"/>
                <a:cs typeface="Source Serif Pro"/>
                <a:sym typeface="Source Serif Pro"/>
              </a:rPr>
              <a:t>q</a:t>
            </a:r>
            <a:r>
              <a:rPr baseline="-25000" i="1" lang="en">
                <a:latin typeface="Source Serif Pro"/>
                <a:ea typeface="Source Serif Pro"/>
                <a:cs typeface="Source Serif Pro"/>
                <a:sym typeface="Source Serif Pro"/>
              </a:rPr>
              <a:t>i</a:t>
            </a:r>
            <a:r>
              <a:rPr i="1" lang="en">
                <a:latin typeface="Source Serif Pro"/>
                <a:ea typeface="Source Serif Pro"/>
                <a:cs typeface="Source Serif Pro"/>
                <a:sym typeface="Source Serif Pro"/>
              </a:rPr>
              <a:t> ↔ q</a:t>
            </a:r>
            <a:r>
              <a:rPr baseline="-25000" i="1" lang="en">
                <a:latin typeface="Source Serif Pro"/>
                <a:ea typeface="Source Serif Pro"/>
                <a:cs typeface="Source Serif Pro"/>
                <a:sym typeface="Source Serif Pro"/>
              </a:rPr>
              <a:t>j</a:t>
            </a:r>
            <a:r>
              <a:rPr i="1" lang="en">
                <a:latin typeface="Source Serif Pro"/>
                <a:ea typeface="Source Serif Pro"/>
                <a:cs typeface="Source Serif Pro"/>
                <a:sym typeface="Source Serif Pro"/>
              </a:rPr>
              <a:t> , i ≠ j</a:t>
            </a:r>
            <a:endParaRPr i="1"/>
          </a:p>
        </p:txBody>
      </p:sp>
      <p:cxnSp>
        <p:nvCxnSpPr>
          <p:cNvPr id="334" name="Google Shape;334;p26"/>
          <p:cNvCxnSpPr/>
          <p:nvPr/>
        </p:nvCxnSpPr>
        <p:spPr>
          <a:xfrm>
            <a:off x="1687053" y="3913175"/>
            <a:ext cx="669900" cy="0"/>
          </a:xfrm>
          <a:prstGeom prst="straightConnector1">
            <a:avLst/>
          </a:prstGeom>
          <a:noFill/>
          <a:ln cap="flat" cmpd="sng" w="38100">
            <a:solidFill>
              <a:srgbClr val="980000"/>
            </a:solidFill>
            <a:prstDash val="solid"/>
            <a:round/>
            <a:headEnd len="med" w="med" type="none"/>
            <a:tailEnd len="med" w="med" type="stealth"/>
          </a:ln>
        </p:spPr>
      </p:cxnSp>
      <p:sp>
        <p:nvSpPr>
          <p:cNvPr id="335" name="Google Shape;335;p26"/>
          <p:cNvSpPr txBox="1"/>
          <p:nvPr/>
        </p:nvSpPr>
        <p:spPr>
          <a:xfrm>
            <a:off x="89550" y="3159538"/>
            <a:ext cx="18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Model constraints </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on coordinates</a:t>
            </a:r>
            <a:endParaRPr>
              <a:solidFill>
                <a:srgbClr val="980000"/>
              </a:solidFill>
              <a:latin typeface="Source Serif Pro"/>
              <a:ea typeface="Source Serif Pro"/>
              <a:cs typeface="Source Serif Pro"/>
              <a:sym typeface="Source Serif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nvSpPr>
        <p:spPr>
          <a:xfrm>
            <a:off x="340050" y="25034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n (x</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p>
        </p:txBody>
      </p:sp>
      <p:pic>
        <p:nvPicPr>
          <p:cNvPr id="341" name="Google Shape;341;p27"/>
          <p:cNvPicPr preferRelativeResize="0"/>
          <p:nvPr/>
        </p:nvPicPr>
        <p:blipFill rotWithShape="1">
          <a:blip r:embed="rId3">
            <a:alphaModFix/>
          </a:blip>
          <a:srcRect b="3069" l="0" r="0" t="3069"/>
          <a:stretch/>
        </p:blipFill>
        <p:spPr>
          <a:xfrm>
            <a:off x="2354975" y="1842000"/>
            <a:ext cx="1516996" cy="2487168"/>
          </a:xfrm>
          <a:prstGeom prst="rect">
            <a:avLst/>
          </a:prstGeom>
          <a:noFill/>
          <a:ln>
            <a:noFill/>
          </a:ln>
        </p:spPr>
      </p:pic>
      <p:sp>
        <p:nvSpPr>
          <p:cNvPr id="342" name="Google Shape;342;p27"/>
          <p:cNvSpPr txBox="1"/>
          <p:nvPr/>
        </p:nvSpPr>
        <p:spPr>
          <a:xfrm>
            <a:off x="382706" y="4604805"/>
            <a:ext cx="228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 driving the motion</a:t>
            </a:r>
            <a:endParaRPr i="1" sz="1800">
              <a:solidFill>
                <a:srgbClr val="980000"/>
              </a:solidFill>
              <a:latin typeface="Source Serif Pro"/>
              <a:ea typeface="Source Serif Pro"/>
              <a:cs typeface="Source Serif Pro"/>
              <a:sym typeface="Source Serif Pro"/>
            </a:endParaRPr>
          </a:p>
        </p:txBody>
      </p:sp>
      <p:sp>
        <p:nvSpPr>
          <p:cNvPr id="343" name="Google Shape;343;p27"/>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344" name="Google Shape;344;p27"/>
          <p:cNvGrpSpPr/>
          <p:nvPr/>
        </p:nvGrpSpPr>
        <p:grpSpPr>
          <a:xfrm>
            <a:off x="311700" y="546109"/>
            <a:ext cx="370930" cy="370549"/>
            <a:chOff x="2497275" y="2744159"/>
            <a:chExt cx="370930" cy="370549"/>
          </a:xfrm>
        </p:grpSpPr>
        <p:sp>
          <p:nvSpPr>
            <p:cNvPr id="345" name="Google Shape;345;p27"/>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6" name="Google Shape;346;p27"/>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7" name="Google Shape;347;p27"/>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8" name="Google Shape;348;p27"/>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9" name="Google Shape;349;p27"/>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50" name="Google Shape;350;p27"/>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351" name="Google Shape;351;p27"/>
          <p:cNvSpPr txBox="1"/>
          <p:nvPr/>
        </p:nvSpPr>
        <p:spPr>
          <a:xfrm rot="5400000">
            <a:off x="1061442" y="2341975"/>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52" name="Google Shape;352;p27"/>
          <p:cNvSpPr txBox="1"/>
          <p:nvPr/>
        </p:nvSpPr>
        <p:spPr>
          <a:xfrm>
            <a:off x="340050" y="17871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1 (x</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353" name="Google Shape;353;p27"/>
          <p:cNvSpPr txBox="1"/>
          <p:nvPr/>
        </p:nvSpPr>
        <p:spPr>
          <a:xfrm>
            <a:off x="340050" y="21043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2 (x</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354" name="Google Shape;354;p27"/>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1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355" name="Google Shape;355;p27"/>
          <p:cNvCxnSpPr/>
          <p:nvPr/>
        </p:nvCxnSpPr>
        <p:spPr>
          <a:xfrm>
            <a:off x="3859825" y="2152550"/>
            <a:ext cx="1782600" cy="0"/>
          </a:xfrm>
          <a:prstGeom prst="straightConnector1">
            <a:avLst/>
          </a:prstGeom>
          <a:noFill/>
          <a:ln cap="flat" cmpd="sng" w="38100">
            <a:solidFill>
              <a:srgbClr val="980000"/>
            </a:solidFill>
            <a:prstDash val="solid"/>
            <a:round/>
            <a:headEnd len="med" w="med" type="none"/>
            <a:tailEnd len="med" w="med" type="stealth"/>
          </a:ln>
        </p:spPr>
      </p:cxnSp>
      <p:sp>
        <p:nvSpPr>
          <p:cNvPr id="356" name="Google Shape;356;p27"/>
          <p:cNvSpPr txBox="1"/>
          <p:nvPr/>
        </p:nvSpPr>
        <p:spPr>
          <a:xfrm>
            <a:off x="2120175" y="1055188"/>
            <a:ext cx="198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(Passive)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Simulated Forward Kinematics</a:t>
            </a:r>
            <a:endParaRPr>
              <a:solidFill>
                <a:srgbClr val="980000"/>
              </a:solidFill>
              <a:latin typeface="Source Serif Pro"/>
              <a:ea typeface="Source Serif Pro"/>
              <a:cs typeface="Source Serif Pro"/>
              <a:sym typeface="Source Serif Pro"/>
            </a:endParaRPr>
          </a:p>
        </p:txBody>
      </p:sp>
      <p:sp>
        <p:nvSpPr>
          <p:cNvPr id="357" name="Google Shape;357;p27"/>
          <p:cNvSpPr txBox="1"/>
          <p:nvPr/>
        </p:nvSpPr>
        <p:spPr>
          <a:xfrm>
            <a:off x="5642425" y="1055200"/>
            <a:ext cx="151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(Active)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Computed Muscle Control </a:t>
            </a:r>
            <a:endParaRPr>
              <a:solidFill>
                <a:srgbClr val="980000"/>
              </a:solidFill>
              <a:latin typeface="Source Serif Pro"/>
              <a:ea typeface="Source Serif Pro"/>
              <a:cs typeface="Source Serif Pro"/>
              <a:sym typeface="Source Serif Pro"/>
            </a:endParaRPr>
          </a:p>
        </p:txBody>
      </p:sp>
      <p:sp>
        <p:nvSpPr>
          <p:cNvPr id="358" name="Google Shape;358;p27"/>
          <p:cNvSpPr txBox="1"/>
          <p:nvPr/>
        </p:nvSpPr>
        <p:spPr>
          <a:xfrm>
            <a:off x="41850" y="1112575"/>
            <a:ext cx="198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Parameterized input: Saddle Position</a:t>
            </a:r>
            <a:endParaRPr b="1">
              <a:solidFill>
                <a:srgbClr val="980000"/>
              </a:solidFill>
              <a:latin typeface="Source Serif Pro"/>
              <a:ea typeface="Source Serif Pro"/>
              <a:cs typeface="Source Serif Pro"/>
              <a:sym typeface="Source Serif Pro"/>
            </a:endParaRPr>
          </a:p>
        </p:txBody>
      </p:sp>
      <p:sp>
        <p:nvSpPr>
          <p:cNvPr id="359" name="Google Shape;359;p27"/>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Activations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Metabolic Energy Expenditure Rate:</a:t>
            </a:r>
            <a:endParaRPr b="1">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[P</a:t>
            </a:r>
            <a:r>
              <a:rPr baseline="-25000" lang="en">
                <a:latin typeface="Source Serif Pro"/>
                <a:ea typeface="Source Serif Pro"/>
                <a:cs typeface="Source Serif Pro"/>
                <a:sym typeface="Source Serif Pro"/>
              </a:rPr>
              <a:t>1 </a:t>
            </a:r>
            <a:r>
              <a:rPr lang="en">
                <a:latin typeface="Source Serif Pro"/>
                <a:ea typeface="Source Serif Pro"/>
                <a:cs typeface="Source Serif Pro"/>
                <a:sym typeface="Source Serif Pro"/>
              </a:rPr>
              <a:t>, P</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P</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cxnSp>
        <p:nvCxnSpPr>
          <p:cNvPr id="360" name="Google Shape;360;p27"/>
          <p:cNvCxnSpPr/>
          <p:nvPr/>
        </p:nvCxnSpPr>
        <p:spPr>
          <a:xfrm>
            <a:off x="1680000" y="2000150"/>
            <a:ext cx="669000" cy="0"/>
          </a:xfrm>
          <a:prstGeom prst="straightConnector1">
            <a:avLst/>
          </a:prstGeom>
          <a:noFill/>
          <a:ln cap="flat" cmpd="sng" w="38100">
            <a:solidFill>
              <a:srgbClr val="980000"/>
            </a:solidFill>
            <a:prstDash val="solid"/>
            <a:round/>
            <a:headEnd len="med" w="med" type="none"/>
            <a:tailEnd len="med" w="med" type="stealth"/>
          </a:ln>
        </p:spPr>
      </p:cxnSp>
      <p:cxnSp>
        <p:nvCxnSpPr>
          <p:cNvPr id="361" name="Google Shape;361;p27"/>
          <p:cNvCxnSpPr/>
          <p:nvPr/>
        </p:nvCxnSpPr>
        <p:spPr>
          <a:xfrm>
            <a:off x="1680000" y="2310700"/>
            <a:ext cx="669000" cy="0"/>
          </a:xfrm>
          <a:prstGeom prst="straightConnector1">
            <a:avLst/>
          </a:prstGeom>
          <a:noFill/>
          <a:ln cap="flat" cmpd="sng" w="38100">
            <a:solidFill>
              <a:srgbClr val="980000"/>
            </a:solidFill>
            <a:prstDash val="solid"/>
            <a:round/>
            <a:headEnd len="med" w="med" type="none"/>
            <a:tailEnd len="med" w="med" type="stealth"/>
          </a:ln>
        </p:spPr>
      </p:cxnSp>
      <p:cxnSp>
        <p:nvCxnSpPr>
          <p:cNvPr id="362" name="Google Shape;362;p27"/>
          <p:cNvCxnSpPr/>
          <p:nvPr/>
        </p:nvCxnSpPr>
        <p:spPr>
          <a:xfrm>
            <a:off x="1686826" y="2709850"/>
            <a:ext cx="669900" cy="0"/>
          </a:xfrm>
          <a:prstGeom prst="straightConnector1">
            <a:avLst/>
          </a:prstGeom>
          <a:noFill/>
          <a:ln cap="flat" cmpd="sng" w="38100">
            <a:solidFill>
              <a:srgbClr val="980000"/>
            </a:solidFill>
            <a:prstDash val="solid"/>
            <a:round/>
            <a:headEnd len="med" w="med" type="none"/>
            <a:tailEnd len="med" w="med" type="stealth"/>
          </a:ln>
        </p:spPr>
      </p:cxnSp>
      <p:cxnSp>
        <p:nvCxnSpPr>
          <p:cNvPr id="363" name="Google Shape;363;p27"/>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364" name="Google Shape;364;p27"/>
          <p:cNvCxnSpPr/>
          <p:nvPr/>
        </p:nvCxnSpPr>
        <p:spPr>
          <a:xfrm>
            <a:off x="7156375" y="2152550"/>
            <a:ext cx="424800" cy="0"/>
          </a:xfrm>
          <a:prstGeom prst="straightConnector1">
            <a:avLst/>
          </a:prstGeom>
          <a:noFill/>
          <a:ln cap="flat" cmpd="sng" w="38100">
            <a:solidFill>
              <a:srgbClr val="980000"/>
            </a:solidFill>
            <a:prstDash val="solid"/>
            <a:round/>
            <a:headEnd len="med" w="med" type="none"/>
            <a:tailEnd len="med" w="med" type="stealth"/>
          </a:ln>
        </p:spPr>
      </p:cxnSp>
      <p:sp>
        <p:nvSpPr>
          <p:cNvPr id="365" name="Google Shape;365;p27"/>
          <p:cNvSpPr txBox="1"/>
          <p:nvPr/>
        </p:nvSpPr>
        <p:spPr>
          <a:xfrm>
            <a:off x="216900" y="4283500"/>
            <a:ext cx="189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n = trial number</a:t>
            </a:r>
            <a:endParaRPr i="1" sz="1800">
              <a:solidFill>
                <a:srgbClr val="980000"/>
              </a:solidFill>
              <a:latin typeface="Source Serif Pro"/>
              <a:ea typeface="Source Serif Pro"/>
              <a:cs typeface="Source Serif Pro"/>
              <a:sym typeface="Source Serif Pro"/>
            </a:endParaRPr>
          </a:p>
        </p:txBody>
      </p:sp>
      <p:sp>
        <p:nvSpPr>
          <p:cNvPr id="366" name="Google Shape;366;p27"/>
          <p:cNvSpPr/>
          <p:nvPr/>
        </p:nvSpPr>
        <p:spPr>
          <a:xfrm>
            <a:off x="311700" y="4711141"/>
            <a:ext cx="230700" cy="249000"/>
          </a:xfrm>
          <a:prstGeom prst="roundRect">
            <a:avLst>
              <a:gd fmla="val 16667" name="adj"/>
            </a:avLst>
          </a:prstGeom>
          <a:solidFill>
            <a:srgbClr val="C5FFC5"/>
          </a:solidFill>
          <a:ln cap="flat" cmpd="sng" w="9525">
            <a:solidFill>
              <a:srgbClr val="C5FF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27"/>
          <p:cNvPicPr preferRelativeResize="0"/>
          <p:nvPr/>
        </p:nvPicPr>
        <p:blipFill rotWithShape="1">
          <a:blip r:embed="rId4">
            <a:alphaModFix/>
          </a:blip>
          <a:srcRect b="3703" l="0" r="0" t="3712"/>
          <a:stretch/>
        </p:blipFill>
        <p:spPr>
          <a:xfrm>
            <a:off x="5631575" y="1842000"/>
            <a:ext cx="1537868" cy="2487168"/>
          </a:xfrm>
          <a:prstGeom prst="rect">
            <a:avLst/>
          </a:prstGeom>
          <a:noFill/>
          <a:ln>
            <a:noFill/>
          </a:ln>
        </p:spPr>
      </p:pic>
      <p:sp>
        <p:nvSpPr>
          <p:cNvPr id="368" name="Google Shape;368;p27"/>
          <p:cNvSpPr txBox="1"/>
          <p:nvPr/>
        </p:nvSpPr>
        <p:spPr>
          <a:xfrm rot="5400000">
            <a:off x="863700" y="2905050"/>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69" name="Google Shape;369;p27"/>
          <p:cNvSpPr txBox="1"/>
          <p:nvPr/>
        </p:nvSpPr>
        <p:spPr>
          <a:xfrm>
            <a:off x="340050" y="3663775"/>
            <a:ext cx="139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erif Pro"/>
                <a:ea typeface="Source Serif Pro"/>
                <a:cs typeface="Source Serif Pro"/>
                <a:sym typeface="Source Serif Pro"/>
              </a:rPr>
              <a:t>q</a:t>
            </a:r>
            <a:r>
              <a:rPr baseline="-25000" i="1" lang="en">
                <a:latin typeface="Source Serif Pro"/>
                <a:ea typeface="Source Serif Pro"/>
                <a:cs typeface="Source Serif Pro"/>
                <a:sym typeface="Source Serif Pro"/>
              </a:rPr>
              <a:t>i</a:t>
            </a:r>
            <a:r>
              <a:rPr i="1" lang="en">
                <a:latin typeface="Source Serif Pro"/>
                <a:ea typeface="Source Serif Pro"/>
                <a:cs typeface="Source Serif Pro"/>
                <a:sym typeface="Source Serif Pro"/>
              </a:rPr>
              <a:t> ↔ q</a:t>
            </a:r>
            <a:r>
              <a:rPr baseline="-25000" i="1" lang="en">
                <a:latin typeface="Source Serif Pro"/>
                <a:ea typeface="Source Serif Pro"/>
                <a:cs typeface="Source Serif Pro"/>
                <a:sym typeface="Source Serif Pro"/>
              </a:rPr>
              <a:t>j</a:t>
            </a:r>
            <a:r>
              <a:rPr i="1" lang="en">
                <a:latin typeface="Source Serif Pro"/>
                <a:ea typeface="Source Serif Pro"/>
                <a:cs typeface="Source Serif Pro"/>
                <a:sym typeface="Source Serif Pro"/>
              </a:rPr>
              <a:t> , i ≠ j</a:t>
            </a:r>
            <a:endParaRPr i="1"/>
          </a:p>
        </p:txBody>
      </p:sp>
      <p:cxnSp>
        <p:nvCxnSpPr>
          <p:cNvPr id="370" name="Google Shape;370;p27"/>
          <p:cNvCxnSpPr/>
          <p:nvPr/>
        </p:nvCxnSpPr>
        <p:spPr>
          <a:xfrm>
            <a:off x="1687053" y="3913175"/>
            <a:ext cx="669900" cy="0"/>
          </a:xfrm>
          <a:prstGeom prst="straightConnector1">
            <a:avLst/>
          </a:prstGeom>
          <a:noFill/>
          <a:ln cap="flat" cmpd="sng" w="38100">
            <a:solidFill>
              <a:srgbClr val="980000"/>
            </a:solidFill>
            <a:prstDash val="solid"/>
            <a:round/>
            <a:headEnd len="med" w="med" type="none"/>
            <a:tailEnd len="med" w="med" type="stealth"/>
          </a:ln>
        </p:spPr>
      </p:cxnSp>
      <p:sp>
        <p:nvSpPr>
          <p:cNvPr id="371" name="Google Shape;371;p27"/>
          <p:cNvSpPr txBox="1"/>
          <p:nvPr/>
        </p:nvSpPr>
        <p:spPr>
          <a:xfrm>
            <a:off x="89550" y="3159538"/>
            <a:ext cx="18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Model constraints </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on coordinates</a:t>
            </a:r>
            <a:endParaRPr>
              <a:solidFill>
                <a:srgbClr val="980000"/>
              </a:solidFill>
              <a:latin typeface="Source Serif Pro"/>
              <a:ea typeface="Source Serif Pro"/>
              <a:cs typeface="Source Serif Pro"/>
              <a:sym typeface="Source Serif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490250" y="450150"/>
            <a:ext cx="81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Complete Analysis</a:t>
            </a:r>
            <a:endParaRPr/>
          </a:p>
          <a:p>
            <a:pPr indent="0" lvl="0" marL="0" rtl="0" algn="l">
              <a:spcBef>
                <a:spcPts val="0"/>
              </a:spcBef>
              <a:spcAft>
                <a:spcPts val="0"/>
              </a:spcAft>
              <a:buNone/>
            </a:pPr>
            <a:r>
              <a:rPr lang="en"/>
              <a:t>for One Case</a:t>
            </a:r>
            <a:endParaRPr/>
          </a:p>
        </p:txBody>
      </p:sp>
      <p:grpSp>
        <p:nvGrpSpPr>
          <p:cNvPr id="377" name="Google Shape;377;p28"/>
          <p:cNvGrpSpPr/>
          <p:nvPr/>
        </p:nvGrpSpPr>
        <p:grpSpPr>
          <a:xfrm>
            <a:off x="263446" y="568593"/>
            <a:ext cx="416649" cy="325597"/>
            <a:chOff x="5626763" y="2013829"/>
            <a:chExt cx="351722" cy="274788"/>
          </a:xfrm>
        </p:grpSpPr>
        <p:sp>
          <p:nvSpPr>
            <p:cNvPr id="378" name="Google Shape;378;p28"/>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79" name="Google Shape;379;p28"/>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0" name="Google Shape;380;p28"/>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1" name="Google Shape;381;p28"/>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2" name="Google Shape;382;p28"/>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3" name="Google Shape;383;p28"/>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4" name="Google Shape;384;p28"/>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5" name="Google Shape;385;p28"/>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6" name="Google Shape;386;p28"/>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7" name="Google Shape;387;p28"/>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a:p>
            <a:pPr indent="457200" lvl="0" marL="0" rtl="0" algn="l">
              <a:spcBef>
                <a:spcPts val="0"/>
              </a:spcBef>
              <a:spcAft>
                <a:spcPts val="0"/>
              </a:spcAft>
              <a:buClr>
                <a:schemeClr val="dk1"/>
              </a:buClr>
              <a:buSzPct val="91666"/>
              <a:buFont typeface="Arial"/>
              <a:buNone/>
            </a:pPr>
            <a:r>
              <a:rPr lang="en"/>
              <a:t>Workflow: Adjust OpenSim Model Input</a:t>
            </a:r>
            <a:endParaRPr b="0" i="1" sz="1200">
              <a:solidFill>
                <a:schemeClr val="dk1"/>
              </a:solidFill>
            </a:endParaRPr>
          </a:p>
          <a:p>
            <a:pPr indent="457200" lvl="0" marL="0" rtl="0" algn="l">
              <a:spcBef>
                <a:spcPts val="0"/>
              </a:spcBef>
              <a:spcAft>
                <a:spcPts val="0"/>
              </a:spcAft>
              <a:buNone/>
            </a:pPr>
            <a:r>
              <a:t/>
            </a:r>
            <a:endParaRPr/>
          </a:p>
        </p:txBody>
      </p:sp>
      <p:sp>
        <p:nvSpPr>
          <p:cNvPr id="393" name="Google Shape;393;p29"/>
          <p:cNvSpPr txBox="1"/>
          <p:nvPr>
            <p:ph idx="1" type="body"/>
          </p:nvPr>
        </p:nvSpPr>
        <p:spPr>
          <a:xfrm>
            <a:off x="5342100" y="4219225"/>
            <a:ext cx="3027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700">
                <a:solidFill>
                  <a:schemeClr val="dk1"/>
                </a:solidFill>
              </a:rPr>
              <a:t>Saddle position, S</a:t>
            </a:r>
            <a:r>
              <a:rPr b="1" baseline="-25000" lang="en" sz="1700">
                <a:solidFill>
                  <a:srgbClr val="FF0000"/>
                </a:solidFill>
              </a:rPr>
              <a:t>X</a:t>
            </a:r>
            <a:r>
              <a:rPr b="1" baseline="-25000" lang="en" sz="1700">
                <a:solidFill>
                  <a:schemeClr val="dk1"/>
                </a:solidFill>
              </a:rPr>
              <a:t>,</a:t>
            </a:r>
            <a:r>
              <a:rPr b="1" baseline="-25000" lang="en" sz="1700">
                <a:solidFill>
                  <a:srgbClr val="6AA84F"/>
                </a:solidFill>
              </a:rPr>
              <a:t>Y</a:t>
            </a:r>
            <a:endParaRPr b="1" sz="1500">
              <a:solidFill>
                <a:srgbClr val="6AA84F"/>
              </a:solidFill>
            </a:endParaRPr>
          </a:p>
        </p:txBody>
      </p:sp>
      <p:sp>
        <p:nvSpPr>
          <p:cNvPr id="394" name="Google Shape;394;p29"/>
          <p:cNvSpPr txBox="1"/>
          <p:nvPr/>
        </p:nvSpPr>
        <p:spPr>
          <a:xfrm>
            <a:off x="485700" y="1203350"/>
            <a:ext cx="45867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Source Serif Pro"/>
              <a:buChar char="●"/>
            </a:pPr>
            <a:r>
              <a:rPr lang="en" sz="1500">
                <a:latin typeface="Source Serif Pro"/>
                <a:ea typeface="Source Serif Pro"/>
                <a:cs typeface="Source Serif Pro"/>
                <a:sym typeface="Source Serif Pro"/>
              </a:rPr>
              <a:t>Generate</a:t>
            </a:r>
            <a:r>
              <a:rPr lang="en" sz="1500">
                <a:latin typeface="Source Serif Pro"/>
                <a:ea typeface="Source Serif Pro"/>
                <a:cs typeface="Source Serif Pro"/>
                <a:sym typeface="Source Serif Pro"/>
              </a:rPr>
              <a:t> each set of saddle positions to run trials:</a:t>
            </a:r>
            <a:endParaRPr sz="1500">
              <a:latin typeface="Source Serif Pro"/>
              <a:ea typeface="Source Serif Pro"/>
              <a:cs typeface="Source Serif Pro"/>
              <a:sym typeface="Source Serif Pro"/>
            </a:endParaRPr>
          </a:p>
          <a:p>
            <a:pPr indent="-317500" lvl="1" marL="914400" rtl="0" algn="l">
              <a:spcBef>
                <a:spcPts val="0"/>
              </a:spcBef>
              <a:spcAft>
                <a:spcPts val="0"/>
              </a:spcAft>
              <a:buSzPts val="1400"/>
              <a:buFont typeface="Source Serif Pro"/>
              <a:buChar char="○"/>
            </a:pPr>
            <a:r>
              <a:rPr lang="en" sz="1500">
                <a:latin typeface="Source Serif Pro"/>
                <a:ea typeface="Source Serif Pro"/>
                <a:cs typeface="Source Serif Pro"/>
                <a:sym typeface="Source Serif Pro"/>
              </a:rPr>
              <a:t>Pick center position (X’, Y’) for pelvis</a:t>
            </a:r>
            <a:endParaRPr sz="1500">
              <a:latin typeface="Source Serif Pro"/>
              <a:ea typeface="Source Serif Pro"/>
              <a:cs typeface="Source Serif Pro"/>
              <a:sym typeface="Source Serif Pro"/>
            </a:endParaRPr>
          </a:p>
          <a:p>
            <a:pPr indent="-323850" lvl="1" marL="914400" rtl="0" algn="l">
              <a:spcBef>
                <a:spcPts val="0"/>
              </a:spcBef>
              <a:spcAft>
                <a:spcPts val="0"/>
              </a:spcAft>
              <a:buSzPts val="1500"/>
              <a:buFont typeface="Source Serif Pro"/>
              <a:buChar char="○"/>
            </a:pPr>
            <a:r>
              <a:rPr lang="en" sz="1500">
                <a:latin typeface="Source Serif Pro"/>
                <a:ea typeface="Source Serif Pro"/>
                <a:cs typeface="Source Serif Pro"/>
                <a:sym typeface="Source Serif Pro"/>
              </a:rPr>
              <a:t>Define the range for X and Y directions by picking some distance, D</a:t>
            </a:r>
            <a:endParaRPr i="1" sz="1500">
              <a:latin typeface="Source Serif Pro"/>
              <a:ea typeface="Source Serif Pro"/>
              <a:cs typeface="Source Serif Pro"/>
              <a:sym typeface="Source Serif Pro"/>
            </a:endParaRPr>
          </a:p>
          <a:p>
            <a:pPr indent="-323850" lvl="1" marL="914400" rtl="0" algn="l">
              <a:spcBef>
                <a:spcPts val="0"/>
              </a:spcBef>
              <a:spcAft>
                <a:spcPts val="0"/>
              </a:spcAft>
              <a:buSzPts val="1500"/>
              <a:buFont typeface="Source Serif Pro"/>
              <a:buChar char="○"/>
            </a:pPr>
            <a:r>
              <a:rPr lang="en" sz="1500">
                <a:latin typeface="Source Serif Pro"/>
                <a:ea typeface="Source Serif Pro"/>
                <a:cs typeface="Source Serif Pro"/>
                <a:sym typeface="Source Serif Pro"/>
              </a:rPr>
              <a:t>Pick a step size for each direction, </a:t>
            </a:r>
            <a:r>
              <a:rPr i="1" lang="en" sz="1500">
                <a:solidFill>
                  <a:schemeClr val="dk1"/>
                </a:solidFill>
                <a:latin typeface="Source Serif Pro"/>
                <a:ea typeface="Source Serif Pro"/>
                <a:cs typeface="Source Serif Pro"/>
                <a:sym typeface="Source Serif Pro"/>
              </a:rPr>
              <a:t>δl, δh</a:t>
            </a:r>
            <a:endParaRPr i="1" sz="1500">
              <a:solidFill>
                <a:schemeClr val="dk1"/>
              </a:solidFill>
              <a:latin typeface="Source Serif Pro"/>
              <a:ea typeface="Source Serif Pro"/>
              <a:cs typeface="Source Serif Pro"/>
              <a:sym typeface="Source Serif Pro"/>
            </a:endParaRPr>
          </a:p>
          <a:p>
            <a:pPr indent="-323850" lvl="1" marL="914400" rtl="0" algn="l">
              <a:spcBef>
                <a:spcPts val="0"/>
              </a:spcBef>
              <a:spcAft>
                <a:spcPts val="0"/>
              </a:spcAft>
              <a:buClr>
                <a:schemeClr val="dk1"/>
              </a:buClr>
              <a:buSzPts val="1500"/>
              <a:buFont typeface="Source Serif Pro"/>
              <a:buChar char="○"/>
            </a:pPr>
            <a:r>
              <a:rPr lang="en" sz="1500">
                <a:solidFill>
                  <a:schemeClr val="dk1"/>
                </a:solidFill>
                <a:latin typeface="Source Serif Pro"/>
                <a:ea typeface="Source Serif Pro"/>
                <a:cs typeface="Source Serif Pro"/>
                <a:sym typeface="Source Serif Pro"/>
              </a:rPr>
              <a:t>Increment </a:t>
            </a:r>
            <a:r>
              <a:rPr lang="en" sz="1500">
                <a:solidFill>
                  <a:schemeClr val="dk1"/>
                </a:solidFill>
                <a:latin typeface="Source Serif Pro"/>
                <a:ea typeface="Source Serif Pro"/>
                <a:cs typeface="Source Serif Pro"/>
                <a:sym typeface="Source Serif Pro"/>
              </a:rPr>
              <a:t>by </a:t>
            </a:r>
            <a:r>
              <a:rPr b="1" lang="en" sz="1050">
                <a:solidFill>
                  <a:schemeClr val="dk1"/>
                </a:solidFill>
                <a:highlight>
                  <a:srgbClr val="FFFFFF"/>
                </a:highlight>
                <a:latin typeface="Source Serif Pro"/>
                <a:ea typeface="Source Serif Pro"/>
                <a:cs typeface="Source Serif Pro"/>
                <a:sym typeface="Source Serif Pro"/>
              </a:rPr>
              <a:t>±</a:t>
            </a:r>
            <a:r>
              <a:rPr i="1" lang="en" sz="1500">
                <a:solidFill>
                  <a:schemeClr val="dk1"/>
                </a:solidFill>
                <a:latin typeface="Source Serif Pro"/>
                <a:ea typeface="Source Serif Pro"/>
                <a:cs typeface="Source Serif Pro"/>
                <a:sym typeface="Source Serif Pro"/>
              </a:rPr>
              <a:t>δl, </a:t>
            </a:r>
            <a:r>
              <a:rPr b="1" lang="en" sz="1050">
                <a:solidFill>
                  <a:schemeClr val="dk1"/>
                </a:solidFill>
                <a:highlight>
                  <a:srgbClr val="FFFFFF"/>
                </a:highlight>
                <a:latin typeface="Source Serif Pro"/>
                <a:ea typeface="Source Serif Pro"/>
                <a:cs typeface="Source Serif Pro"/>
                <a:sym typeface="Source Serif Pro"/>
              </a:rPr>
              <a:t>±</a:t>
            </a:r>
            <a:r>
              <a:rPr i="1" lang="en" sz="1500">
                <a:solidFill>
                  <a:schemeClr val="dk1"/>
                </a:solidFill>
                <a:latin typeface="Source Serif Pro"/>
                <a:ea typeface="Source Serif Pro"/>
                <a:cs typeface="Source Serif Pro"/>
                <a:sym typeface="Source Serif Pro"/>
              </a:rPr>
              <a:t>δh</a:t>
            </a:r>
            <a:r>
              <a:rPr lang="en" sz="1500">
                <a:solidFill>
                  <a:schemeClr val="dk1"/>
                </a:solidFill>
                <a:latin typeface="Source Serif Pro"/>
                <a:ea typeface="Source Serif Pro"/>
                <a:cs typeface="Source Serif Pro"/>
                <a:sym typeface="Source Serif Pro"/>
              </a:rPr>
              <a:t> for entire range of X and Y</a:t>
            </a:r>
            <a:endParaRPr sz="1500">
              <a:solidFill>
                <a:schemeClr val="dk1"/>
              </a:solidFill>
              <a:latin typeface="Source Serif Pro"/>
              <a:ea typeface="Source Serif Pro"/>
              <a:cs typeface="Source Serif Pro"/>
              <a:sym typeface="Source Serif Pro"/>
            </a:endParaRPr>
          </a:p>
          <a:p>
            <a:pPr indent="-323850" lvl="0" marL="457200" rtl="0" algn="l">
              <a:spcBef>
                <a:spcPts val="0"/>
              </a:spcBef>
              <a:spcAft>
                <a:spcPts val="0"/>
              </a:spcAft>
              <a:buSzPts val="1500"/>
              <a:buFont typeface="Source Serif Pro"/>
              <a:buChar char="●"/>
            </a:pPr>
            <a:r>
              <a:rPr lang="en" sz="1500">
                <a:latin typeface="Source Serif Pro"/>
                <a:ea typeface="Source Serif Pro"/>
                <a:cs typeface="Source Serif Pro"/>
                <a:sym typeface="Source Serif Pro"/>
              </a:rPr>
              <a:t>Combine all (X, Y) to form a set of trials that explore a search space centered at (X’, Y’)</a:t>
            </a:r>
            <a:endParaRPr sz="1500">
              <a:latin typeface="Source Serif Pro"/>
              <a:ea typeface="Source Serif Pro"/>
              <a:cs typeface="Source Serif Pro"/>
              <a:sym typeface="Source Serif Pro"/>
            </a:endParaRPr>
          </a:p>
        </p:txBody>
      </p:sp>
      <p:sp>
        <p:nvSpPr>
          <p:cNvPr id="395" name="Google Shape;395;p29"/>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1</a:t>
            </a:r>
            <a:endParaRPr b="1" i="1">
              <a:solidFill>
                <a:srgbClr val="FFFFFF"/>
              </a:solidFill>
              <a:latin typeface="Source Serif Pro"/>
              <a:ea typeface="Source Serif Pro"/>
              <a:cs typeface="Source Serif Pro"/>
              <a:sym typeface="Source Serif Pro"/>
            </a:endParaRPr>
          </a:p>
        </p:txBody>
      </p:sp>
      <p:pic>
        <p:nvPicPr>
          <p:cNvPr id="396" name="Google Shape;396;p29"/>
          <p:cNvPicPr preferRelativeResize="0"/>
          <p:nvPr/>
        </p:nvPicPr>
        <p:blipFill>
          <a:blip r:embed="rId3">
            <a:alphaModFix/>
          </a:blip>
          <a:stretch>
            <a:fillRect/>
          </a:stretch>
        </p:blipFill>
        <p:spPr>
          <a:xfrm>
            <a:off x="5342100" y="1212123"/>
            <a:ext cx="3028024" cy="29911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30"/>
          <p:cNvPicPr preferRelativeResize="0"/>
          <p:nvPr/>
        </p:nvPicPr>
        <p:blipFill>
          <a:blip r:embed="rId3">
            <a:alphaModFix/>
          </a:blip>
          <a:stretch>
            <a:fillRect/>
          </a:stretch>
        </p:blipFill>
        <p:spPr>
          <a:xfrm>
            <a:off x="5342100" y="1212123"/>
            <a:ext cx="3028024" cy="2991177"/>
          </a:xfrm>
          <a:prstGeom prst="rect">
            <a:avLst/>
          </a:prstGeom>
          <a:noFill/>
          <a:ln>
            <a:noFill/>
          </a:ln>
        </p:spPr>
      </p:pic>
      <p:sp>
        <p:nvSpPr>
          <p:cNvPr id="402" name="Google Shape;402;p30"/>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a:p>
            <a:pPr indent="457200" lvl="0" marL="0" rtl="0" algn="l">
              <a:spcBef>
                <a:spcPts val="0"/>
              </a:spcBef>
              <a:spcAft>
                <a:spcPts val="0"/>
              </a:spcAft>
              <a:buClr>
                <a:schemeClr val="dk1"/>
              </a:buClr>
              <a:buSzPct val="91666"/>
              <a:buFont typeface="Arial"/>
              <a:buNone/>
            </a:pPr>
            <a:r>
              <a:rPr lang="en"/>
              <a:t>Workflow: Adjust OpenSim Model Input</a:t>
            </a:r>
            <a:endParaRPr b="0" i="1" sz="1200">
              <a:solidFill>
                <a:schemeClr val="dk1"/>
              </a:solidFill>
            </a:endParaRPr>
          </a:p>
          <a:p>
            <a:pPr indent="457200" lvl="0" marL="0" rtl="0" algn="l">
              <a:spcBef>
                <a:spcPts val="0"/>
              </a:spcBef>
              <a:spcAft>
                <a:spcPts val="0"/>
              </a:spcAft>
              <a:buNone/>
            </a:pPr>
            <a:r>
              <a:t/>
            </a:r>
            <a:endParaRPr/>
          </a:p>
        </p:txBody>
      </p:sp>
      <p:sp>
        <p:nvSpPr>
          <p:cNvPr id="403" name="Google Shape;403;p30"/>
          <p:cNvSpPr txBox="1"/>
          <p:nvPr/>
        </p:nvSpPr>
        <p:spPr>
          <a:xfrm>
            <a:off x="587950" y="3788750"/>
            <a:ext cx="3868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Source Serif Pro"/>
                <a:ea typeface="Source Serif Pro"/>
                <a:cs typeface="Source Serif Pro"/>
                <a:sym typeface="Source Serif Pro"/>
              </a:rPr>
              <a:t>→ Unique saddle positions:</a:t>
            </a:r>
            <a:endParaRPr b="1" i="1" sz="1600">
              <a:latin typeface="Source Serif Pro"/>
              <a:ea typeface="Source Serif Pro"/>
              <a:cs typeface="Source Serif Pro"/>
              <a:sym typeface="Source Serif Pro"/>
            </a:endParaRPr>
          </a:p>
          <a:p>
            <a:pPr indent="0" lvl="0" marL="0" rtl="0" algn="l">
              <a:spcBef>
                <a:spcPts val="0"/>
              </a:spcBef>
              <a:spcAft>
                <a:spcPts val="0"/>
              </a:spcAft>
              <a:buNone/>
            </a:pPr>
            <a:r>
              <a:rPr lang="en" sz="1600">
                <a:solidFill>
                  <a:schemeClr val="dk1"/>
                </a:solidFill>
                <a:latin typeface="Source Serif Pro"/>
                <a:ea typeface="Source Serif Pro"/>
                <a:cs typeface="Source Serif Pro"/>
                <a:sym typeface="Source Serif Pro"/>
              </a:rPr>
              <a:t>( </a:t>
            </a:r>
            <a:r>
              <a:rPr i="1" lang="en" sz="1600">
                <a:solidFill>
                  <a:schemeClr val="dk1"/>
                </a:solidFill>
                <a:latin typeface="Source Serif Pro"/>
                <a:ea typeface="Source Serif Pro"/>
                <a:cs typeface="Source Serif Pro"/>
                <a:sym typeface="Source Serif Pro"/>
              </a:rPr>
              <a:t>   X  ,   Y      </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a:t>
            </a:r>
            <a:r>
              <a:rPr lang="en" sz="1600">
                <a:solidFill>
                  <a:schemeClr val="dk1"/>
                </a:solidFill>
                <a:latin typeface="Source Serif Pro"/>
                <a:ea typeface="Source Serif Pro"/>
                <a:cs typeface="Source Serif Pro"/>
                <a:sym typeface="Source Serif Pro"/>
              </a:rPr>
              <a:t>-0.236</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0.8</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(-0.236, 0.81) </a:t>
            </a:r>
            <a:endParaRPr sz="16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rPr lang="en" sz="1600">
                <a:solidFill>
                  <a:schemeClr val="dk1"/>
                </a:solidFill>
                <a:latin typeface="Source Serif Pro"/>
                <a:ea typeface="Source Serif Pro"/>
                <a:cs typeface="Source Serif Pro"/>
                <a:sym typeface="Source Serif Pro"/>
              </a:rPr>
              <a:t>(-0.226, 0.79)</a:t>
            </a:r>
            <a:r>
              <a:rPr lang="en" sz="1600">
                <a:solidFill>
                  <a:schemeClr val="dk1"/>
                </a:solidFill>
                <a:latin typeface="Source Serif Pro"/>
                <a:ea typeface="Source Serif Pro"/>
                <a:cs typeface="Source Serif Pro"/>
                <a:sym typeface="Source Serif Pro"/>
              </a:rPr>
              <a:t>, (-0.226, 0.8), </a:t>
            </a:r>
            <a:r>
              <a:rPr lang="en" sz="1600">
                <a:solidFill>
                  <a:schemeClr val="dk1"/>
                </a:solidFill>
                <a:latin typeface="Source Serif Pro"/>
                <a:ea typeface="Source Serif Pro"/>
                <a:cs typeface="Source Serif Pro"/>
                <a:sym typeface="Source Serif Pro"/>
              </a:rPr>
              <a:t>(-0.226, 0.81)</a:t>
            </a:r>
            <a:endParaRPr sz="16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rPr lang="en" sz="1600">
                <a:solidFill>
                  <a:schemeClr val="dk1"/>
                </a:solidFill>
                <a:latin typeface="Source Serif Pro"/>
                <a:ea typeface="Source Serif Pro"/>
                <a:cs typeface="Source Serif Pro"/>
                <a:sym typeface="Source Serif Pro"/>
              </a:rPr>
              <a:t>(-0.216, 0.79)</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-0.216</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0.8</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(-0.216, 0.81)</a:t>
            </a:r>
            <a:endParaRPr sz="1600">
              <a:solidFill>
                <a:schemeClr val="dk1"/>
              </a:solidFill>
              <a:latin typeface="Source Serif Pro"/>
              <a:ea typeface="Source Serif Pro"/>
              <a:cs typeface="Source Serif Pro"/>
              <a:sym typeface="Source Serif Pro"/>
            </a:endParaRPr>
          </a:p>
        </p:txBody>
      </p:sp>
      <p:sp>
        <p:nvSpPr>
          <p:cNvPr id="404" name="Google Shape;404;p30"/>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1</a:t>
            </a:r>
            <a:endParaRPr b="1" i="1">
              <a:solidFill>
                <a:srgbClr val="FFFFFF"/>
              </a:solidFill>
              <a:latin typeface="Source Serif Pro"/>
              <a:ea typeface="Source Serif Pro"/>
              <a:cs typeface="Source Serif Pro"/>
              <a:sym typeface="Source Serif Pro"/>
            </a:endParaRPr>
          </a:p>
        </p:txBody>
      </p:sp>
      <p:sp>
        <p:nvSpPr>
          <p:cNvPr id="405" name="Google Shape;405;p30"/>
          <p:cNvSpPr txBox="1"/>
          <p:nvPr/>
        </p:nvSpPr>
        <p:spPr>
          <a:xfrm>
            <a:off x="485700" y="1203350"/>
            <a:ext cx="45246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B7B7B7"/>
              </a:buClr>
              <a:buSzPts val="1500"/>
              <a:buFont typeface="Source Serif Pro"/>
              <a:buChar char="●"/>
            </a:pPr>
            <a:r>
              <a:rPr lang="en" sz="1500">
                <a:solidFill>
                  <a:srgbClr val="B7B7B7"/>
                </a:solidFill>
                <a:latin typeface="Source Serif Pro"/>
                <a:ea typeface="Source Serif Pro"/>
                <a:cs typeface="Source Serif Pro"/>
                <a:sym typeface="Source Serif Pro"/>
              </a:rPr>
              <a:t>Generate each set of saddle positions to run trials:</a:t>
            </a:r>
            <a:endParaRPr sz="1500">
              <a:solidFill>
                <a:srgbClr val="B7B7B7"/>
              </a:solidFill>
              <a:latin typeface="Source Serif Pro"/>
              <a:ea typeface="Source Serif Pro"/>
              <a:cs typeface="Source Serif Pro"/>
              <a:sym typeface="Source Serif Pro"/>
            </a:endParaRPr>
          </a:p>
          <a:p>
            <a:pPr indent="-317500" lvl="1" marL="914400" rtl="0" algn="l">
              <a:spcBef>
                <a:spcPts val="0"/>
              </a:spcBef>
              <a:spcAft>
                <a:spcPts val="0"/>
              </a:spcAft>
              <a:buSzPts val="1400"/>
              <a:buFont typeface="Source Serif Pro"/>
              <a:buChar char="○"/>
            </a:pPr>
            <a:r>
              <a:rPr lang="en" sz="1500">
                <a:solidFill>
                  <a:srgbClr val="B7B7B7"/>
                </a:solidFill>
                <a:latin typeface="Source Serif Pro"/>
                <a:ea typeface="Source Serif Pro"/>
                <a:cs typeface="Source Serif Pro"/>
                <a:sym typeface="Source Serif Pro"/>
              </a:rPr>
              <a:t>Pick center position (X’, Y’) for pelvis: </a:t>
            </a:r>
            <a:endParaRPr sz="1500">
              <a:solidFill>
                <a:srgbClr val="B7B7B7"/>
              </a:solidFill>
              <a:latin typeface="Source Serif Pro"/>
              <a:ea typeface="Source Serif Pro"/>
              <a:cs typeface="Source Serif Pro"/>
              <a:sym typeface="Source Serif Pro"/>
            </a:endParaRPr>
          </a:p>
          <a:p>
            <a:pPr indent="0" lvl="0" marL="914400" rtl="0" algn="l">
              <a:spcBef>
                <a:spcPts val="0"/>
              </a:spcBef>
              <a:spcAft>
                <a:spcPts val="0"/>
              </a:spcAft>
              <a:buNone/>
            </a:pPr>
            <a:r>
              <a:rPr lang="en" sz="1500">
                <a:solidFill>
                  <a:schemeClr val="dk1"/>
                </a:solidFill>
                <a:latin typeface="Source Serif Pro"/>
                <a:ea typeface="Source Serif Pro"/>
                <a:cs typeface="Source Serif Pro"/>
                <a:sym typeface="Source Serif Pro"/>
              </a:rPr>
              <a:t>(</a:t>
            </a:r>
            <a:r>
              <a:rPr b="1" lang="en" sz="1500">
                <a:solidFill>
                  <a:schemeClr val="dk1"/>
                </a:solidFill>
                <a:latin typeface="Source Serif Pro"/>
                <a:ea typeface="Source Serif Pro"/>
                <a:cs typeface="Source Serif Pro"/>
                <a:sym typeface="Source Serif Pro"/>
              </a:rPr>
              <a:t>X’ = -0.226m, Y’ = 0.8m</a:t>
            </a:r>
            <a:r>
              <a:rPr lang="en" sz="1500">
                <a:solidFill>
                  <a:schemeClr val="dk1"/>
                </a:solidFill>
                <a:latin typeface="Source Serif Pro"/>
                <a:ea typeface="Source Serif Pro"/>
                <a:cs typeface="Source Serif Pro"/>
                <a:sym typeface="Source Serif Pro"/>
              </a:rPr>
              <a:t>)</a:t>
            </a:r>
            <a:r>
              <a:rPr lang="en" sz="1500">
                <a:latin typeface="Source Serif Pro"/>
                <a:ea typeface="Source Serif Pro"/>
                <a:cs typeface="Source Serif Pro"/>
                <a:sym typeface="Source Serif Pro"/>
              </a:rPr>
              <a:t> </a:t>
            </a:r>
            <a:endParaRPr sz="1500">
              <a:latin typeface="Source Serif Pro"/>
              <a:ea typeface="Source Serif Pro"/>
              <a:cs typeface="Source Serif Pro"/>
              <a:sym typeface="Source Serif Pro"/>
            </a:endParaRPr>
          </a:p>
          <a:p>
            <a:pPr indent="-317500" lvl="1" marL="914400" marR="0" rtl="0" algn="l">
              <a:lnSpc>
                <a:spcPct val="100000"/>
              </a:lnSpc>
              <a:spcBef>
                <a:spcPts val="0"/>
              </a:spcBef>
              <a:spcAft>
                <a:spcPts val="0"/>
              </a:spcAft>
              <a:buSzPts val="1400"/>
              <a:buFont typeface="Source Serif Pro"/>
              <a:buChar char="○"/>
            </a:pPr>
            <a:r>
              <a:rPr lang="en" sz="1500">
                <a:solidFill>
                  <a:srgbClr val="B7B7B7"/>
                </a:solidFill>
                <a:latin typeface="Source Serif Pro"/>
                <a:ea typeface="Source Serif Pro"/>
                <a:cs typeface="Source Serif Pro"/>
                <a:sym typeface="Source Serif Pro"/>
              </a:rPr>
              <a:t>Define the range for X and Y directions by picking some distance:</a:t>
            </a:r>
            <a:r>
              <a:rPr lang="en" sz="1500">
                <a:latin typeface="Source Serif Pro"/>
                <a:ea typeface="Source Serif Pro"/>
                <a:cs typeface="Source Serif Pro"/>
                <a:sym typeface="Source Serif Pro"/>
              </a:rPr>
              <a:t> </a:t>
            </a:r>
            <a:r>
              <a:rPr b="1" lang="en" sz="1500">
                <a:latin typeface="Source Serif Pro"/>
                <a:ea typeface="Source Serif Pro"/>
                <a:cs typeface="Source Serif Pro"/>
                <a:sym typeface="Source Serif Pro"/>
              </a:rPr>
              <a:t>D = 0.01m</a:t>
            </a:r>
            <a:endParaRPr b="1" i="1" sz="1500">
              <a:latin typeface="Source Serif Pro"/>
              <a:ea typeface="Source Serif Pro"/>
              <a:cs typeface="Source Serif Pro"/>
              <a:sym typeface="Source Serif Pro"/>
            </a:endParaRPr>
          </a:p>
          <a:p>
            <a:pPr indent="-323850" lvl="1" marL="914400" rtl="0" algn="l">
              <a:spcBef>
                <a:spcPts val="0"/>
              </a:spcBef>
              <a:spcAft>
                <a:spcPts val="0"/>
              </a:spcAft>
              <a:buSzPts val="1500"/>
              <a:buFont typeface="Source Serif Pro"/>
              <a:buChar char="○"/>
            </a:pPr>
            <a:r>
              <a:rPr lang="en" sz="1500">
                <a:solidFill>
                  <a:srgbClr val="B7B7B7"/>
                </a:solidFill>
                <a:latin typeface="Source Serif Pro"/>
                <a:ea typeface="Source Serif Pro"/>
                <a:cs typeface="Source Serif Pro"/>
                <a:sym typeface="Source Serif Pro"/>
              </a:rPr>
              <a:t>Pick a step size for each direction:         </a:t>
            </a:r>
            <a:r>
              <a:rPr b="1" i="1" lang="en" sz="1500">
                <a:solidFill>
                  <a:schemeClr val="dk1"/>
                </a:solidFill>
                <a:latin typeface="Source Serif Pro"/>
                <a:ea typeface="Source Serif Pro"/>
                <a:cs typeface="Source Serif Pro"/>
                <a:sym typeface="Source Serif Pro"/>
              </a:rPr>
              <a:t>δl </a:t>
            </a:r>
            <a:r>
              <a:rPr b="1" lang="en" sz="1500">
                <a:solidFill>
                  <a:schemeClr val="dk1"/>
                </a:solidFill>
                <a:latin typeface="Source Serif Pro"/>
                <a:ea typeface="Source Serif Pro"/>
                <a:cs typeface="Source Serif Pro"/>
                <a:sym typeface="Source Serif Pro"/>
              </a:rPr>
              <a:t>= 0.01m</a:t>
            </a:r>
            <a:r>
              <a:rPr b="1" i="1" lang="en" sz="1500">
                <a:solidFill>
                  <a:schemeClr val="dk1"/>
                </a:solidFill>
                <a:latin typeface="Source Serif Pro"/>
                <a:ea typeface="Source Serif Pro"/>
                <a:cs typeface="Source Serif Pro"/>
                <a:sym typeface="Source Serif Pro"/>
              </a:rPr>
              <a:t>, δh </a:t>
            </a:r>
            <a:r>
              <a:rPr b="1" lang="en" sz="1500">
                <a:solidFill>
                  <a:schemeClr val="dk1"/>
                </a:solidFill>
                <a:latin typeface="Source Serif Pro"/>
                <a:ea typeface="Source Serif Pro"/>
                <a:cs typeface="Source Serif Pro"/>
                <a:sym typeface="Source Serif Pro"/>
              </a:rPr>
              <a:t>= 0.01m</a:t>
            </a:r>
            <a:endParaRPr b="1" sz="1500">
              <a:solidFill>
                <a:schemeClr val="dk1"/>
              </a:solidFill>
              <a:latin typeface="Source Serif Pro"/>
              <a:ea typeface="Source Serif Pro"/>
              <a:cs typeface="Source Serif Pro"/>
              <a:sym typeface="Source Serif Pro"/>
            </a:endParaRPr>
          </a:p>
          <a:p>
            <a:pPr indent="-323850" lvl="1" marL="914400" rtl="0" algn="l">
              <a:spcBef>
                <a:spcPts val="0"/>
              </a:spcBef>
              <a:spcAft>
                <a:spcPts val="0"/>
              </a:spcAft>
              <a:buClr>
                <a:schemeClr val="dk1"/>
              </a:buClr>
              <a:buSzPts val="1500"/>
              <a:buFont typeface="Source Serif Pro"/>
              <a:buChar char="○"/>
            </a:pPr>
            <a:r>
              <a:rPr lang="en" sz="1500">
                <a:solidFill>
                  <a:srgbClr val="CCCCCC"/>
                </a:solidFill>
                <a:latin typeface="Source Serif Pro"/>
                <a:ea typeface="Source Serif Pro"/>
                <a:cs typeface="Source Serif Pro"/>
                <a:sym typeface="Source Serif Pro"/>
              </a:rPr>
              <a:t>Increment by </a:t>
            </a:r>
            <a:r>
              <a:rPr b="1" lang="en" sz="1050">
                <a:solidFill>
                  <a:schemeClr val="dk1"/>
                </a:solidFill>
                <a:highlight>
                  <a:schemeClr val="lt1"/>
                </a:highlight>
                <a:latin typeface="Source Serif Pro"/>
                <a:ea typeface="Source Serif Pro"/>
                <a:cs typeface="Source Serif Pro"/>
                <a:sym typeface="Source Serif Pro"/>
              </a:rPr>
              <a:t>±</a:t>
            </a:r>
            <a:r>
              <a:rPr b="1" lang="en" sz="1500">
                <a:solidFill>
                  <a:schemeClr val="dk1"/>
                </a:solidFill>
                <a:latin typeface="Source Serif Pro"/>
                <a:ea typeface="Source Serif Pro"/>
                <a:cs typeface="Source Serif Pro"/>
                <a:sym typeface="Source Serif Pro"/>
              </a:rPr>
              <a:t>0.01m, </a:t>
            </a:r>
            <a:r>
              <a:rPr b="1" lang="en" sz="1050">
                <a:solidFill>
                  <a:schemeClr val="dk1"/>
                </a:solidFill>
                <a:highlight>
                  <a:schemeClr val="lt1"/>
                </a:highlight>
                <a:latin typeface="Source Serif Pro"/>
                <a:ea typeface="Source Serif Pro"/>
                <a:cs typeface="Source Serif Pro"/>
                <a:sym typeface="Source Serif Pro"/>
              </a:rPr>
              <a:t>±</a:t>
            </a:r>
            <a:r>
              <a:rPr b="1" lang="en" sz="1500">
                <a:solidFill>
                  <a:schemeClr val="dk1"/>
                </a:solidFill>
                <a:latin typeface="Source Serif Pro"/>
                <a:ea typeface="Source Serif Pro"/>
                <a:cs typeface="Source Serif Pro"/>
                <a:sym typeface="Source Serif Pro"/>
              </a:rPr>
              <a:t>0.01m</a:t>
            </a:r>
            <a:r>
              <a:rPr lang="en" sz="1500">
                <a:solidFill>
                  <a:schemeClr val="dk1"/>
                </a:solidFill>
                <a:latin typeface="Source Serif Pro"/>
                <a:ea typeface="Source Serif Pro"/>
                <a:cs typeface="Source Serif Pro"/>
                <a:sym typeface="Source Serif Pro"/>
              </a:rPr>
              <a:t> </a:t>
            </a:r>
            <a:r>
              <a:rPr lang="en" sz="1500">
                <a:solidFill>
                  <a:srgbClr val="CCCCCC"/>
                </a:solidFill>
                <a:latin typeface="Source Serif Pro"/>
                <a:ea typeface="Source Serif Pro"/>
                <a:cs typeface="Source Serif Pro"/>
                <a:sym typeface="Source Serif Pro"/>
              </a:rPr>
              <a:t>for entire range of X and Y</a:t>
            </a:r>
            <a:endParaRPr b="1" sz="1500">
              <a:solidFill>
                <a:schemeClr val="dk1"/>
              </a:solidFill>
              <a:latin typeface="Source Serif Pro"/>
              <a:ea typeface="Source Serif Pro"/>
              <a:cs typeface="Source Serif Pro"/>
              <a:sym typeface="Source Serif Pro"/>
            </a:endParaRPr>
          </a:p>
        </p:txBody>
      </p:sp>
      <p:sp>
        <p:nvSpPr>
          <p:cNvPr id="406" name="Google Shape;406;p30"/>
          <p:cNvSpPr txBox="1"/>
          <p:nvPr>
            <p:ph idx="1" type="body"/>
          </p:nvPr>
        </p:nvSpPr>
        <p:spPr>
          <a:xfrm>
            <a:off x="5342100" y="4219225"/>
            <a:ext cx="3027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700">
                <a:solidFill>
                  <a:schemeClr val="dk1"/>
                </a:solidFill>
              </a:rPr>
              <a:t>Saddle position, S</a:t>
            </a:r>
            <a:r>
              <a:rPr b="1" baseline="-25000" lang="en" sz="1700">
                <a:solidFill>
                  <a:srgbClr val="FF0000"/>
                </a:solidFill>
              </a:rPr>
              <a:t>X</a:t>
            </a:r>
            <a:r>
              <a:rPr b="1" baseline="-25000" lang="en" sz="1700">
                <a:solidFill>
                  <a:schemeClr val="dk1"/>
                </a:solidFill>
              </a:rPr>
              <a:t>,</a:t>
            </a:r>
            <a:r>
              <a:rPr b="1" baseline="-25000" lang="en" sz="1700">
                <a:solidFill>
                  <a:srgbClr val="6AA84F"/>
                </a:solidFill>
              </a:rPr>
              <a:t>Y</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1"/>
          <p:cNvSpPr txBox="1"/>
          <p:nvPr>
            <p:ph type="title"/>
          </p:nvPr>
        </p:nvSpPr>
        <p:spPr>
          <a:xfrm>
            <a:off x="783350" y="521225"/>
            <a:ext cx="79902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990"/>
              <a:buNone/>
            </a:pPr>
            <a:r>
              <a:rPr lang="en" sz="2420"/>
              <a:t>Workflow: Simulate Forward Kinematics</a:t>
            </a:r>
            <a:endParaRPr sz="2420"/>
          </a:p>
          <a:p>
            <a:pPr indent="457200" lvl="0" marL="0" rtl="0" algn="l">
              <a:spcBef>
                <a:spcPts val="0"/>
              </a:spcBef>
              <a:spcAft>
                <a:spcPts val="0"/>
              </a:spcAft>
              <a:buSzPts val="990"/>
              <a:buNone/>
            </a:pPr>
            <a:r>
              <a:t/>
            </a:r>
            <a:endParaRPr b="0" i="1" sz="980">
              <a:solidFill>
                <a:schemeClr val="dk1"/>
              </a:solidFill>
            </a:endParaRPr>
          </a:p>
        </p:txBody>
      </p:sp>
      <p:pic>
        <p:nvPicPr>
          <p:cNvPr id="412" name="Google Shape;412;p31" title="sfk_x_-0.09_y_-0.05_Trim.mp4">
            <a:hlinkClick r:id="rId3"/>
          </p:cNvPr>
          <p:cNvPicPr preferRelativeResize="0"/>
          <p:nvPr/>
        </p:nvPicPr>
        <p:blipFill>
          <a:blip r:embed="rId4">
            <a:alphaModFix/>
          </a:blip>
          <a:stretch>
            <a:fillRect/>
          </a:stretch>
        </p:blipFill>
        <p:spPr>
          <a:xfrm>
            <a:off x="235500" y="1589000"/>
            <a:ext cx="4152000" cy="2378950"/>
          </a:xfrm>
          <a:prstGeom prst="rect">
            <a:avLst/>
          </a:prstGeom>
          <a:noFill/>
          <a:ln>
            <a:noFill/>
          </a:ln>
        </p:spPr>
      </p:pic>
      <p:sp>
        <p:nvSpPr>
          <p:cNvPr id="413" name="Google Shape;413;p31"/>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2</a:t>
            </a:r>
            <a:endParaRPr b="1" i="1">
              <a:solidFill>
                <a:srgbClr val="FFFFFF"/>
              </a:solidFill>
              <a:latin typeface="Source Serif Pro"/>
              <a:ea typeface="Source Serif Pro"/>
              <a:cs typeface="Source Serif Pro"/>
              <a:sym typeface="Source Serif Pro"/>
            </a:endParaRPr>
          </a:p>
        </p:txBody>
      </p:sp>
      <p:sp>
        <p:nvSpPr>
          <p:cNvPr id="414" name="Google Shape;414;p31"/>
          <p:cNvSpPr txBox="1"/>
          <p:nvPr>
            <p:ph idx="1" type="body"/>
          </p:nvPr>
        </p:nvSpPr>
        <p:spPr>
          <a:xfrm>
            <a:off x="4572000" y="1589000"/>
            <a:ext cx="4287000" cy="30711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AutoNum type="arabicPeriod"/>
            </a:pPr>
            <a:r>
              <a:rPr lang="en" sz="1600"/>
              <a:t>Prescribe a constant pedaling speed</a:t>
            </a:r>
            <a:endParaRPr sz="1600"/>
          </a:p>
          <a:p>
            <a:pPr indent="-330200" lvl="0" marL="457200" rtl="0" algn="l">
              <a:lnSpc>
                <a:spcPct val="115000"/>
              </a:lnSpc>
              <a:spcBef>
                <a:spcPts val="0"/>
              </a:spcBef>
              <a:spcAft>
                <a:spcPts val="0"/>
              </a:spcAft>
              <a:buSzPts val="1600"/>
              <a:buAutoNum type="arabicPeriod"/>
            </a:pPr>
            <a:r>
              <a:rPr lang="en" sz="1600"/>
              <a:t>Model passively follows crank via constraints:</a:t>
            </a:r>
            <a:endParaRPr sz="1600"/>
          </a:p>
          <a:p>
            <a:pPr indent="-330200" lvl="1" marL="914400" rtl="0" algn="l">
              <a:lnSpc>
                <a:spcPct val="115000"/>
              </a:lnSpc>
              <a:spcBef>
                <a:spcPts val="0"/>
              </a:spcBef>
              <a:spcAft>
                <a:spcPts val="0"/>
              </a:spcAft>
              <a:buSzPts val="1600"/>
              <a:buAutoNum type="alphaLcPeriod"/>
            </a:pPr>
            <a:r>
              <a:rPr lang="en" sz="1600"/>
              <a:t>Midfoot and pedal</a:t>
            </a:r>
            <a:endParaRPr sz="1600"/>
          </a:p>
          <a:p>
            <a:pPr indent="-330200" lvl="1" marL="914400" rtl="0" algn="l">
              <a:lnSpc>
                <a:spcPct val="115000"/>
              </a:lnSpc>
              <a:spcBef>
                <a:spcPts val="0"/>
              </a:spcBef>
              <a:spcAft>
                <a:spcPts val="0"/>
              </a:spcAft>
              <a:buSzPts val="1600"/>
              <a:buAutoNum type="alphaLcPeriod"/>
            </a:pPr>
            <a:r>
              <a:rPr lang="en" sz="1600"/>
              <a:t>Fixed pelvis</a:t>
            </a:r>
            <a:endParaRPr sz="1600"/>
          </a:p>
          <a:p>
            <a:pPr indent="-330200" lvl="1" marL="914400" rtl="0" algn="l">
              <a:lnSpc>
                <a:spcPct val="115000"/>
              </a:lnSpc>
              <a:spcBef>
                <a:spcPts val="0"/>
              </a:spcBef>
              <a:spcAft>
                <a:spcPts val="0"/>
              </a:spcAft>
              <a:buSzPts val="1600"/>
              <a:buAutoNum type="alphaLcPeriod"/>
            </a:pPr>
            <a:r>
              <a:rPr lang="en" sz="1600"/>
              <a:t>DOF range of motion limits</a:t>
            </a:r>
            <a:endParaRPr sz="1600"/>
          </a:p>
          <a:p>
            <a:pPr indent="-330200" lvl="0" marL="457200" rtl="0" algn="l">
              <a:lnSpc>
                <a:spcPct val="100000"/>
              </a:lnSpc>
              <a:spcBef>
                <a:spcPts val="0"/>
              </a:spcBef>
              <a:spcAft>
                <a:spcPts val="0"/>
              </a:spcAft>
              <a:buSzPts val="1600"/>
              <a:buAutoNum type="arabicPeriod"/>
            </a:pPr>
            <a:r>
              <a:rPr lang="en" sz="1600"/>
              <a:t>Joint angles (</a:t>
            </a:r>
            <a:r>
              <a:rPr b="1" lang="en" sz="1600"/>
              <a:t>Q</a:t>
            </a:r>
            <a:r>
              <a:rPr lang="en" sz="1600"/>
              <a:t>), muscle lengths (</a:t>
            </a:r>
            <a:r>
              <a:rPr b="1" lang="en" sz="1600"/>
              <a:t>L)</a:t>
            </a:r>
            <a:r>
              <a:rPr lang="en" sz="1600"/>
              <a:t>, muscle velocities (</a:t>
            </a:r>
            <a:r>
              <a:rPr b="1" lang="en" sz="1600"/>
              <a:t>V)</a:t>
            </a:r>
            <a:r>
              <a:rPr lang="en" sz="1600"/>
              <a:t>, and reaction forces at the midfoot-pedal constraint (</a:t>
            </a:r>
            <a:r>
              <a:rPr b="1" lang="en" sz="1600"/>
              <a:t>F)</a:t>
            </a:r>
            <a:r>
              <a:rPr lang="en" sz="1600"/>
              <a:t> are extracted</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Problem Definition </a:t>
            </a:r>
            <a:endParaRPr/>
          </a:p>
          <a:p>
            <a:pPr indent="457200" lvl="0" marL="0" rtl="0" algn="l">
              <a:spcBef>
                <a:spcPts val="0"/>
              </a:spcBef>
              <a:spcAft>
                <a:spcPts val="0"/>
              </a:spcAft>
              <a:buNone/>
            </a:pPr>
            <a:r>
              <a:rPr lang="en"/>
              <a:t>&amp; Context</a:t>
            </a:r>
            <a:endParaRPr/>
          </a:p>
        </p:txBody>
      </p:sp>
      <p:grpSp>
        <p:nvGrpSpPr>
          <p:cNvPr id="66" name="Google Shape;66;p14"/>
          <p:cNvGrpSpPr/>
          <p:nvPr/>
        </p:nvGrpSpPr>
        <p:grpSpPr>
          <a:xfrm>
            <a:off x="311705" y="553650"/>
            <a:ext cx="332012" cy="355454"/>
            <a:chOff x="7055134" y="2919170"/>
            <a:chExt cx="290321" cy="310820"/>
          </a:xfrm>
        </p:grpSpPr>
        <p:sp>
          <p:nvSpPr>
            <p:cNvPr id="67" name="Google Shape;67;p14"/>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8" name="Google Shape;68;p14"/>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9" name="Google Shape;69;p14"/>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0" name="Google Shape;70;p14"/>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1" name="Google Shape;71;p14"/>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2" name="Google Shape;72;p14"/>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3" name="Google Shape;73;p14"/>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4" name="Google Shape;74;p14"/>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5" name="Google Shape;75;p14"/>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6" name="Google Shape;76;p14"/>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7" name="Google Shape;77;p14"/>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8" name="Google Shape;78;p14"/>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9" name="Google Shape;79;p14"/>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0" name="Google Shape;80;p14"/>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81" name="Google Shape;81;p14"/>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2"/>
          <p:cNvSpPr txBox="1"/>
          <p:nvPr>
            <p:ph type="title"/>
          </p:nvPr>
        </p:nvSpPr>
        <p:spPr>
          <a:xfrm>
            <a:off x="311700" y="407753"/>
            <a:ext cx="8520600" cy="9978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 Adjust OpenSim CMC Tool</a:t>
            </a:r>
            <a:endParaRPr/>
          </a:p>
          <a:p>
            <a:pPr indent="0" lvl="0" marL="2057400" rtl="0" algn="l">
              <a:spcBef>
                <a:spcPts val="0"/>
              </a:spcBef>
              <a:spcAft>
                <a:spcPts val="0"/>
              </a:spcAft>
              <a:buNone/>
            </a:pPr>
            <a:r>
              <a:rPr lang="en"/>
              <a:t>Objective Function, </a:t>
            </a:r>
            <a:r>
              <a:rPr i="1" lang="en"/>
              <a:t>J</a:t>
            </a:r>
            <a:endParaRPr i="1"/>
          </a:p>
        </p:txBody>
      </p:sp>
      <p:sp>
        <p:nvSpPr>
          <p:cNvPr id="420" name="Google Shape;420;p32"/>
          <p:cNvSpPr txBox="1"/>
          <p:nvPr>
            <p:ph idx="1" type="body"/>
          </p:nvPr>
        </p:nvSpPr>
        <p:spPr>
          <a:xfrm>
            <a:off x="311700" y="1533475"/>
            <a:ext cx="45654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AutoNum type="arabicPeriod"/>
            </a:pPr>
            <a:r>
              <a:rPr lang="en" sz="1600"/>
              <a:t>A control law tracks deviations between the coordinates (DOF) of the desired motion and the coordinates (DOF) of the motion from muscle activations calculated by the CMC Tool solver</a:t>
            </a:r>
            <a:endParaRPr sz="1600"/>
          </a:p>
          <a:p>
            <a:pPr indent="0" lvl="0" marL="0" rtl="0" algn="l">
              <a:lnSpc>
                <a:spcPct val="100000"/>
              </a:lnSpc>
              <a:spcBef>
                <a:spcPts val="120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 sz="1600"/>
              <a:t>The optimization solver iterates until a solution of muscle activations is found that minimizes the objective function </a:t>
            </a:r>
            <a:r>
              <a:rPr b="1" i="1" lang="en" sz="1600"/>
              <a:t>J</a:t>
            </a:r>
            <a:r>
              <a:rPr lang="en" sz="1600"/>
              <a:t>, </a:t>
            </a:r>
            <a:br>
              <a:rPr lang="en" sz="1600"/>
            </a:br>
            <a:r>
              <a:rPr lang="en" sz="1600"/>
              <a:t>where </a:t>
            </a:r>
            <a:r>
              <a:rPr b="1" i="1" lang="en" sz="1600"/>
              <a:t>J</a:t>
            </a:r>
            <a:r>
              <a:rPr lang="en" sz="1600"/>
              <a:t> is the sum of muscle activations and weighted deviations of the muscle-driven DOF from the desired kinematics DOF.</a:t>
            </a:r>
            <a:endParaRPr sz="1600"/>
          </a:p>
        </p:txBody>
      </p:sp>
      <p:pic>
        <p:nvPicPr>
          <p:cNvPr id="421" name="Google Shape;421;p32"/>
          <p:cNvPicPr preferRelativeResize="0"/>
          <p:nvPr/>
        </p:nvPicPr>
        <p:blipFill rotWithShape="1">
          <a:blip r:embed="rId3">
            <a:alphaModFix/>
          </a:blip>
          <a:srcRect b="0" l="20361" r="14103" t="0"/>
          <a:stretch/>
        </p:blipFill>
        <p:spPr>
          <a:xfrm>
            <a:off x="5080400" y="1533475"/>
            <a:ext cx="3603625" cy="782800"/>
          </a:xfrm>
          <a:prstGeom prst="rect">
            <a:avLst/>
          </a:prstGeom>
          <a:noFill/>
          <a:ln cap="flat" cmpd="sng" w="19050">
            <a:solidFill>
              <a:srgbClr val="980000"/>
            </a:solidFill>
            <a:prstDash val="solid"/>
            <a:round/>
            <a:headEnd len="sm" w="sm" type="none"/>
            <a:tailEnd len="sm" w="sm" type="none"/>
          </a:ln>
        </p:spPr>
      </p:pic>
      <p:graphicFrame>
        <p:nvGraphicFramePr>
          <p:cNvPr id="422" name="Google Shape;422;p32"/>
          <p:cNvGraphicFramePr/>
          <p:nvPr/>
        </p:nvGraphicFramePr>
        <p:xfrm>
          <a:off x="5080388" y="2677563"/>
          <a:ext cx="3000000" cy="3000000"/>
        </p:xfrm>
        <a:graphic>
          <a:graphicData uri="http://schemas.openxmlformats.org/drawingml/2006/table">
            <a:tbl>
              <a:tblPr>
                <a:noFill/>
                <a:tableStyleId>{25E4E7BF-8000-456A-894B-0CAC90BF783C}</a:tableStyleId>
              </a:tblPr>
              <a:tblGrid>
                <a:gridCol w="699100"/>
                <a:gridCol w="3052800"/>
              </a:tblGrid>
              <a:tr h="544250">
                <a:tc>
                  <a:txBody>
                    <a:bodyPr/>
                    <a:lstStyle/>
                    <a:p>
                      <a:pPr indent="0" lvl="0" marL="0" marR="66675" rtl="0" algn="ctr">
                        <a:spcBef>
                          <a:spcPts val="0"/>
                        </a:spcBef>
                        <a:spcAft>
                          <a:spcPts val="0"/>
                        </a:spcAft>
                        <a:buNone/>
                      </a:pPr>
                      <a:r>
                        <a:rPr lang="en" sz="1600">
                          <a:latin typeface="Times New Roman"/>
                          <a:ea typeface="Times New Roman"/>
                          <a:cs typeface="Times New Roman"/>
                          <a:sym typeface="Times New Roman"/>
                        </a:rPr>
                        <a:t>q"</a:t>
                      </a:r>
                      <a:r>
                        <a:rPr baseline="-25000" lang="en" sz="1600">
                          <a:latin typeface="Times New Roman"/>
                          <a:ea typeface="Times New Roman"/>
                          <a:cs typeface="Times New Roman"/>
                          <a:sym typeface="Times New Roman"/>
                        </a:rPr>
                        <a:t>j</a:t>
                      </a:r>
                      <a:r>
                        <a:rPr lang="en">
                          <a:latin typeface="Times New Roman"/>
                          <a:ea typeface="Times New Roman"/>
                          <a:cs typeface="Times New Roman"/>
                          <a:sym typeface="Times New Roman"/>
                        </a:rPr>
                        <a:t>* =  </a:t>
                      </a:r>
                      <a:endParaRPr>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57150" rtl="0" algn="just">
                        <a:spcBef>
                          <a:spcPts val="0"/>
                        </a:spcBef>
                        <a:spcAft>
                          <a:spcPts val="0"/>
                        </a:spcAft>
                        <a:buNone/>
                      </a:pPr>
                      <a:r>
                        <a:rPr lang="en" sz="1300">
                          <a:latin typeface="Times New Roman"/>
                          <a:ea typeface="Times New Roman"/>
                          <a:cs typeface="Times New Roman"/>
                          <a:sym typeface="Times New Roman"/>
                        </a:rPr>
                        <a:t>desired (input) accelerations for the j-th coordinate [rad/s</a:t>
                      </a:r>
                      <a:r>
                        <a:rPr baseline="30000" lang="en" sz="1300">
                          <a:latin typeface="Times New Roman"/>
                          <a:ea typeface="Times New Roman"/>
                          <a:cs typeface="Times New Roman"/>
                          <a:sym typeface="Times New Roman"/>
                        </a:rPr>
                        <a:t>2</a:t>
                      </a:r>
                      <a:r>
                        <a:rPr lang="en"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512250">
                <a:tc>
                  <a:txBody>
                    <a:bodyPr/>
                    <a:lstStyle/>
                    <a:p>
                      <a:pPr indent="0" lvl="0" marL="0" marR="66675" rtl="0" algn="ctr">
                        <a:spcBef>
                          <a:spcPts val="0"/>
                        </a:spcBef>
                        <a:spcAft>
                          <a:spcPts val="0"/>
                        </a:spcAft>
                        <a:buNone/>
                      </a:pPr>
                      <a:r>
                        <a:rPr lang="en" sz="1600">
                          <a:latin typeface="Times New Roman"/>
                          <a:ea typeface="Times New Roman"/>
                          <a:cs typeface="Times New Roman"/>
                          <a:sym typeface="Times New Roman"/>
                        </a:rPr>
                        <a:t>q</a:t>
                      </a:r>
                      <a:r>
                        <a:rPr lang="en" sz="1600">
                          <a:latin typeface="Times New Roman"/>
                          <a:ea typeface="Times New Roman"/>
                          <a:cs typeface="Times New Roman"/>
                          <a:sym typeface="Times New Roman"/>
                        </a:rPr>
                        <a:t>"</a:t>
                      </a:r>
                      <a:r>
                        <a:rPr baseline="-25000" lang="en" sz="1600">
                          <a:latin typeface="Times New Roman"/>
                          <a:ea typeface="Times New Roman"/>
                          <a:cs typeface="Times New Roman"/>
                          <a:sym typeface="Times New Roman"/>
                        </a:rPr>
                        <a:t>j </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57150" rtl="0" algn="just">
                        <a:spcBef>
                          <a:spcPts val="0"/>
                        </a:spcBef>
                        <a:spcAft>
                          <a:spcPts val="0"/>
                        </a:spcAft>
                        <a:buNone/>
                      </a:pPr>
                      <a:r>
                        <a:rPr lang="en" sz="1300">
                          <a:latin typeface="Times New Roman"/>
                          <a:ea typeface="Times New Roman"/>
                          <a:cs typeface="Times New Roman"/>
                          <a:sym typeface="Times New Roman"/>
                        </a:rPr>
                        <a:t>model accelerations for the j-th coordinate [rad/s</a:t>
                      </a:r>
                      <a:r>
                        <a:rPr baseline="30000" lang="en" sz="1300">
                          <a:latin typeface="Times New Roman"/>
                          <a:ea typeface="Times New Roman"/>
                          <a:cs typeface="Times New Roman"/>
                          <a:sym typeface="Times New Roman"/>
                        </a:rPr>
                        <a:t>2</a:t>
                      </a:r>
                      <a:r>
                        <a:rPr lang="en"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52150">
                <a:tc>
                  <a:txBody>
                    <a:bodyPr/>
                    <a:lstStyle/>
                    <a:p>
                      <a:pPr indent="0" lvl="0" marL="0" marR="66675" rtl="0" algn="ctr">
                        <a:spcBef>
                          <a:spcPts val="0"/>
                        </a:spcBef>
                        <a:spcAft>
                          <a:spcPts val="0"/>
                        </a:spcAft>
                        <a:buNone/>
                      </a:pPr>
                      <a:r>
                        <a:rPr lang="en" sz="1600">
                          <a:latin typeface="Times New Roman"/>
                          <a:ea typeface="Times New Roman"/>
                          <a:cs typeface="Times New Roman"/>
                          <a:sym typeface="Times New Roman"/>
                        </a:rPr>
                        <a:t>w</a:t>
                      </a:r>
                      <a:r>
                        <a:rPr baseline="-25000" lang="en" sz="1600">
                          <a:latin typeface="Times New Roman"/>
                          <a:ea typeface="Times New Roman"/>
                          <a:cs typeface="Times New Roman"/>
                          <a:sym typeface="Times New Roman"/>
                        </a:rPr>
                        <a:t>j </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57150" rtl="0" algn="just">
                        <a:spcBef>
                          <a:spcPts val="0"/>
                        </a:spcBef>
                        <a:spcAft>
                          <a:spcPts val="0"/>
                        </a:spcAft>
                        <a:buNone/>
                      </a:pPr>
                      <a:r>
                        <a:rPr lang="en" sz="1300">
                          <a:latin typeface="Times New Roman"/>
                          <a:ea typeface="Times New Roman"/>
                          <a:cs typeface="Times New Roman"/>
                          <a:sym typeface="Times New Roman"/>
                        </a:rPr>
                        <a:t>coordinate weights [s</a:t>
                      </a:r>
                      <a:r>
                        <a:rPr baseline="30000" lang="en" sz="1300">
                          <a:latin typeface="Times New Roman"/>
                          <a:ea typeface="Times New Roman"/>
                          <a:cs typeface="Times New Roman"/>
                          <a:sym typeface="Times New Roman"/>
                        </a:rPr>
                        <a:t>2</a:t>
                      </a:r>
                      <a:r>
                        <a:rPr lang="en" sz="1300">
                          <a:latin typeface="Times New Roman"/>
                          <a:ea typeface="Times New Roman"/>
                          <a:cs typeface="Times New Roman"/>
                          <a:sym typeface="Times New Roman"/>
                        </a:rPr>
                        <a:t>/rad]</a:t>
                      </a:r>
                      <a:endParaRPr sz="13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26825">
                <a:tc>
                  <a:txBody>
                    <a:bodyPr/>
                    <a:lstStyle/>
                    <a:p>
                      <a:pPr indent="0" lvl="0" marL="0" marR="66675" rtl="0" algn="ctr">
                        <a:spcBef>
                          <a:spcPts val="0"/>
                        </a:spcBef>
                        <a:spcAft>
                          <a:spcPts val="0"/>
                        </a:spcAft>
                        <a:buNone/>
                      </a:pPr>
                      <a:r>
                        <a:rPr lang="en" sz="1600">
                          <a:latin typeface="Times New Roman"/>
                          <a:ea typeface="Times New Roman"/>
                          <a:cs typeface="Times New Roman"/>
                          <a:sym typeface="Times New Roman"/>
                        </a:rPr>
                        <a:t>x</a:t>
                      </a:r>
                      <a:r>
                        <a:rPr baseline="-25000" lang="en" sz="1600">
                          <a:latin typeface="Times New Roman"/>
                          <a:ea typeface="Times New Roman"/>
                          <a:cs typeface="Times New Roman"/>
                          <a:sym typeface="Times New Roman"/>
                        </a:rPr>
                        <a:t>i </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57150" rtl="0" algn="just">
                        <a:spcBef>
                          <a:spcPts val="0"/>
                        </a:spcBef>
                        <a:spcAft>
                          <a:spcPts val="0"/>
                        </a:spcAft>
                        <a:buNone/>
                      </a:pPr>
                      <a:r>
                        <a:rPr lang="en" sz="1300">
                          <a:latin typeface="Times New Roman"/>
                          <a:ea typeface="Times New Roman"/>
                          <a:cs typeface="Times New Roman"/>
                          <a:sym typeface="Times New Roman"/>
                        </a:rPr>
                        <a:t>muscle activations / actuator controls for the i-th actuator [dimensionless]</a:t>
                      </a:r>
                      <a:endParaRPr sz="13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bl>
          </a:graphicData>
        </a:graphic>
      </p:graphicFrame>
      <p:sp>
        <p:nvSpPr>
          <p:cNvPr id="423" name="Google Shape;423;p32"/>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3a</a:t>
            </a:r>
            <a:endParaRPr b="1" i="1">
              <a:solidFill>
                <a:srgbClr val="FFFFFF"/>
              </a:solidFill>
              <a:latin typeface="Source Serif Pro"/>
              <a:ea typeface="Source Serif Pro"/>
              <a:cs typeface="Source Serif Pro"/>
              <a:sym typeface="Source Serif Pro"/>
            </a:endParaRPr>
          </a:p>
        </p:txBody>
      </p:sp>
      <p:sp>
        <p:nvSpPr>
          <p:cNvPr id="424" name="Google Shape;424;p32"/>
          <p:cNvSpPr txBox="1"/>
          <p:nvPr/>
        </p:nvSpPr>
        <p:spPr>
          <a:xfrm>
            <a:off x="5535350" y="2281650"/>
            <a:ext cx="2785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Source Serif Pro"/>
                <a:ea typeface="Source Serif Pro"/>
                <a:cs typeface="Source Serif Pro"/>
                <a:sym typeface="Source Serif Pro"/>
              </a:rPr>
              <a:t>Objective Function for Muscle Activations, J</a:t>
            </a:r>
            <a:endParaRPr i="1" sz="1000">
              <a:latin typeface="Source Serif Pro"/>
              <a:ea typeface="Source Serif Pro"/>
              <a:cs typeface="Source Serif Pro"/>
              <a:sym typeface="Source Serif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a:p>
            <a:pPr indent="457200" lvl="0" marL="0" rtl="0" algn="l">
              <a:spcBef>
                <a:spcPts val="0"/>
              </a:spcBef>
              <a:spcAft>
                <a:spcPts val="0"/>
              </a:spcAft>
              <a:buClr>
                <a:schemeClr val="dk1"/>
              </a:buClr>
              <a:buSzPct val="91666"/>
              <a:buFont typeface="Arial"/>
              <a:buNone/>
            </a:pPr>
            <a:r>
              <a:rPr lang="en"/>
              <a:t>Workflow: Run CMC Tool w/ Metabolic Probes</a:t>
            </a:r>
            <a:endParaRPr b="0" i="1" sz="1200">
              <a:solidFill>
                <a:schemeClr val="dk1"/>
              </a:solidFill>
            </a:endParaRPr>
          </a:p>
          <a:p>
            <a:pPr indent="457200" lvl="0" marL="0" rtl="0" algn="l">
              <a:spcBef>
                <a:spcPts val="0"/>
              </a:spcBef>
              <a:spcAft>
                <a:spcPts val="0"/>
              </a:spcAft>
              <a:buNone/>
            </a:pPr>
            <a:r>
              <a:t/>
            </a:r>
            <a:endParaRPr/>
          </a:p>
        </p:txBody>
      </p:sp>
      <p:pic>
        <p:nvPicPr>
          <p:cNvPr id="430" name="Google Shape;430;p33" title="cmc_x_-0.09_y_-0.05_Trim.mp4">
            <a:hlinkClick r:id="rId3"/>
          </p:cNvPr>
          <p:cNvPicPr preferRelativeResize="0"/>
          <p:nvPr/>
        </p:nvPicPr>
        <p:blipFill>
          <a:blip r:embed="rId4">
            <a:alphaModFix/>
          </a:blip>
          <a:stretch>
            <a:fillRect/>
          </a:stretch>
        </p:blipFill>
        <p:spPr>
          <a:xfrm>
            <a:off x="235500" y="1589000"/>
            <a:ext cx="4250363" cy="2378950"/>
          </a:xfrm>
          <a:prstGeom prst="rect">
            <a:avLst/>
          </a:prstGeom>
          <a:noFill/>
          <a:ln>
            <a:noFill/>
          </a:ln>
        </p:spPr>
      </p:pic>
      <p:sp>
        <p:nvSpPr>
          <p:cNvPr id="431" name="Google Shape;431;p33"/>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3b</a:t>
            </a:r>
            <a:endParaRPr b="1" i="1">
              <a:solidFill>
                <a:srgbClr val="FFFFFF"/>
              </a:solidFill>
              <a:latin typeface="Source Serif Pro"/>
              <a:ea typeface="Source Serif Pro"/>
              <a:cs typeface="Source Serif Pro"/>
              <a:sym typeface="Source Serif Pro"/>
            </a:endParaRPr>
          </a:p>
        </p:txBody>
      </p:sp>
      <p:sp>
        <p:nvSpPr>
          <p:cNvPr id="432" name="Google Shape;432;p33"/>
          <p:cNvSpPr txBox="1"/>
          <p:nvPr>
            <p:ph idx="1" type="body"/>
          </p:nvPr>
        </p:nvSpPr>
        <p:spPr>
          <a:xfrm>
            <a:off x="4572000" y="1440500"/>
            <a:ext cx="4287000" cy="345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1600"/>
              <a:t>Tuning CMC Objective Function</a:t>
            </a:r>
            <a:endParaRPr i="1" sz="1600"/>
          </a:p>
          <a:p>
            <a:pPr indent="-330200" lvl="0" marL="457200" rtl="0" algn="l">
              <a:lnSpc>
                <a:spcPct val="100000"/>
              </a:lnSpc>
              <a:spcBef>
                <a:spcPts val="0"/>
              </a:spcBef>
              <a:spcAft>
                <a:spcPts val="0"/>
              </a:spcAft>
              <a:buSzPts val="1600"/>
              <a:buAutoNum type="arabicPeriod"/>
            </a:pPr>
            <a:r>
              <a:rPr lang="en" sz="1600"/>
              <a:t>Select subset of DOF to track for desired kinematics</a:t>
            </a:r>
            <a:endParaRPr sz="1600"/>
          </a:p>
          <a:p>
            <a:pPr indent="-330200" lvl="0" marL="457200" rtl="0" algn="l">
              <a:lnSpc>
                <a:spcPct val="100000"/>
              </a:lnSpc>
              <a:spcBef>
                <a:spcPts val="0"/>
              </a:spcBef>
              <a:spcAft>
                <a:spcPts val="0"/>
              </a:spcAft>
              <a:buSzPts val="1600"/>
              <a:buAutoNum type="arabicPeriod"/>
            </a:pPr>
            <a:r>
              <a:rPr lang="en" sz="1600"/>
              <a:t>Choose weighting of DOF </a:t>
            </a:r>
            <a:endParaRPr sz="1600"/>
          </a:p>
          <a:p>
            <a:pPr indent="0" lvl="0" marL="0" rtl="0" algn="ctr">
              <a:lnSpc>
                <a:spcPct val="100000"/>
              </a:lnSpc>
              <a:spcBef>
                <a:spcPts val="0"/>
              </a:spcBef>
              <a:spcAft>
                <a:spcPts val="0"/>
              </a:spcAft>
              <a:buNone/>
            </a:pPr>
            <a:r>
              <a:t/>
            </a:r>
            <a:endParaRPr b="1" sz="1600" u="sng"/>
          </a:p>
          <a:p>
            <a:pPr indent="0" lvl="0" marL="0" rtl="0" algn="l">
              <a:lnSpc>
                <a:spcPct val="100000"/>
              </a:lnSpc>
              <a:spcBef>
                <a:spcPts val="0"/>
              </a:spcBef>
              <a:spcAft>
                <a:spcPts val="0"/>
              </a:spcAft>
              <a:buNone/>
            </a:pPr>
            <a:r>
              <a:rPr i="1" lang="en" sz="1600"/>
              <a:t>Outputs</a:t>
            </a:r>
            <a:endParaRPr i="1" sz="1600"/>
          </a:p>
          <a:p>
            <a:pPr indent="-330200" lvl="0" marL="457200" rtl="0" algn="l">
              <a:lnSpc>
                <a:spcPct val="100000"/>
              </a:lnSpc>
              <a:spcBef>
                <a:spcPts val="0"/>
              </a:spcBef>
              <a:spcAft>
                <a:spcPts val="0"/>
              </a:spcAft>
              <a:buSzPts val="1600"/>
              <a:buAutoNum type="arabicPeriod"/>
            </a:pPr>
            <a:r>
              <a:rPr lang="en" sz="1600"/>
              <a:t>Muscle activations calculated </a:t>
            </a:r>
            <a:endParaRPr sz="1600"/>
          </a:p>
          <a:p>
            <a:pPr indent="-330200" lvl="0" marL="457200" rtl="0" algn="l">
              <a:lnSpc>
                <a:spcPct val="100000"/>
              </a:lnSpc>
              <a:spcBef>
                <a:spcPts val="0"/>
              </a:spcBef>
              <a:spcAft>
                <a:spcPts val="0"/>
              </a:spcAft>
              <a:buSzPts val="1600"/>
              <a:buAutoNum type="arabicPeriod"/>
            </a:pPr>
            <a:r>
              <a:rPr lang="en" sz="1600"/>
              <a:t>Kinematics produced to minimize deviation from desired motion (motion from Simulated Forward Kinematics)</a:t>
            </a:r>
            <a:endParaRPr sz="1600"/>
          </a:p>
          <a:p>
            <a:pPr indent="-330200" lvl="0" marL="457200" rtl="0" algn="l">
              <a:lnSpc>
                <a:spcPct val="100000"/>
              </a:lnSpc>
              <a:spcBef>
                <a:spcPts val="0"/>
              </a:spcBef>
              <a:spcAft>
                <a:spcPts val="0"/>
              </a:spcAft>
              <a:buSzPts val="1600"/>
              <a:buAutoNum type="arabicPeriod"/>
            </a:pPr>
            <a:r>
              <a:rPr b="1" lang="en" sz="1600"/>
              <a:t>Metabolic Energy Expenditure Rate</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4"/>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 </a:t>
            </a:r>
            <a:r>
              <a:rPr lang="en"/>
              <a:t>Compile Results</a:t>
            </a:r>
            <a:endParaRPr/>
          </a:p>
        </p:txBody>
      </p:sp>
      <p:sp>
        <p:nvSpPr>
          <p:cNvPr id="438" name="Google Shape;438;p34"/>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4</a:t>
            </a:r>
            <a:endParaRPr b="1" i="1">
              <a:solidFill>
                <a:srgbClr val="FFFFFF"/>
              </a:solidFill>
              <a:latin typeface="Source Serif Pro"/>
              <a:ea typeface="Source Serif Pro"/>
              <a:cs typeface="Source Serif Pro"/>
              <a:sym typeface="Source Serif Pro"/>
            </a:endParaRPr>
          </a:p>
        </p:txBody>
      </p:sp>
      <p:sp>
        <p:nvSpPr>
          <p:cNvPr id="439" name="Google Shape;439;p34"/>
          <p:cNvSpPr txBox="1"/>
          <p:nvPr/>
        </p:nvSpPr>
        <p:spPr>
          <a:xfrm>
            <a:off x="438075" y="1228225"/>
            <a:ext cx="2876700" cy="1585500"/>
          </a:xfrm>
          <a:prstGeom prst="rect">
            <a:avLst/>
          </a:prstGeom>
          <a:noFill/>
          <a:ln cap="flat" cmpd="sng" w="19050">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latin typeface="Source Serif Pro"/>
                <a:ea typeface="Source Serif Pro"/>
                <a:cs typeface="Source Serif Pro"/>
                <a:sym typeface="Source Serif Pro"/>
              </a:rPr>
              <a:t>First attempt at 3D mapping of </a:t>
            </a:r>
            <a:br>
              <a:rPr b="1" i="1" lang="en" sz="1300">
                <a:latin typeface="Source Serif Pro"/>
                <a:ea typeface="Source Serif Pro"/>
                <a:cs typeface="Source Serif Pro"/>
                <a:sym typeface="Source Serif Pro"/>
              </a:rPr>
            </a:br>
            <a:r>
              <a:rPr b="1" i="1" lang="en" sz="1300">
                <a:latin typeface="Source Serif Pro"/>
                <a:ea typeface="Source Serif Pro"/>
                <a:cs typeface="Source Serif Pro"/>
                <a:sym typeface="Source Serif Pro"/>
              </a:rPr>
              <a:t>saddle position 	→</a:t>
            </a:r>
            <a:endParaRPr b="1" i="1" sz="1300">
              <a:latin typeface="Source Serif Pro"/>
              <a:ea typeface="Source Serif Pro"/>
              <a:cs typeface="Source Serif Pro"/>
              <a:sym typeface="Source Serif Pro"/>
            </a:endParaRPr>
          </a:p>
          <a:p>
            <a:pPr indent="0" lvl="0" marL="0" rtl="0" algn="l">
              <a:spcBef>
                <a:spcPts val="0"/>
              </a:spcBef>
              <a:spcAft>
                <a:spcPts val="0"/>
              </a:spcAft>
              <a:buNone/>
            </a:pPr>
            <a:r>
              <a:rPr b="1" i="1" lang="en" sz="1300">
                <a:latin typeface="Source Serif Pro"/>
                <a:ea typeface="Source Serif Pro"/>
                <a:cs typeface="Source Serif Pro"/>
                <a:sym typeface="Source Serif Pro"/>
              </a:rPr>
              <a:t>metabolic energy expenditure rate</a:t>
            </a:r>
            <a:br>
              <a:rPr b="1" i="1" lang="en" sz="1300">
                <a:latin typeface="Source Serif Pro"/>
                <a:ea typeface="Source Serif Pro"/>
                <a:cs typeface="Source Serif Pro"/>
                <a:sym typeface="Source Serif Pro"/>
              </a:rPr>
            </a:br>
            <a:r>
              <a:rPr b="1" i="1" lang="en" sz="1300">
                <a:solidFill>
                  <a:schemeClr val="dk1"/>
                </a:solidFill>
                <a:latin typeface="Source Serif Pro"/>
                <a:ea typeface="Source Serif Pro"/>
                <a:cs typeface="Source Serif Pro"/>
                <a:sym typeface="Source Serif Pro"/>
              </a:rPr>
              <a:t>for all trials</a:t>
            </a:r>
            <a:endParaRPr b="1" i="1" sz="1300">
              <a:latin typeface="Source Serif Pro"/>
              <a:ea typeface="Source Serif Pro"/>
              <a:cs typeface="Source Serif Pro"/>
              <a:sym typeface="Source Serif Pro"/>
            </a:endParaRPr>
          </a:p>
          <a:p>
            <a:pPr indent="0" lvl="0" marL="0" rtl="0" algn="l">
              <a:spcBef>
                <a:spcPts val="0"/>
              </a:spcBef>
              <a:spcAft>
                <a:spcPts val="0"/>
              </a:spcAft>
              <a:buNone/>
            </a:pPr>
            <a:r>
              <a:t/>
            </a:r>
            <a:endParaRPr b="1" i="1" sz="1300">
              <a:latin typeface="Source Serif Pro"/>
              <a:ea typeface="Source Serif Pro"/>
              <a:cs typeface="Source Serif Pro"/>
              <a:sym typeface="Source Serif Pro"/>
            </a:endParaRPr>
          </a:p>
          <a:p>
            <a:pPr indent="0" lvl="0" marL="0" rtl="0" algn="l">
              <a:spcBef>
                <a:spcPts val="0"/>
              </a:spcBef>
              <a:spcAft>
                <a:spcPts val="0"/>
              </a:spcAft>
              <a:buNone/>
            </a:pPr>
            <a:r>
              <a:t/>
            </a:r>
            <a:endParaRPr b="1" i="1" sz="1300">
              <a:latin typeface="Source Serif Pro"/>
              <a:ea typeface="Source Serif Pro"/>
              <a:cs typeface="Source Serif Pro"/>
              <a:sym typeface="Source Serif Pro"/>
            </a:endParaRPr>
          </a:p>
          <a:p>
            <a:pPr indent="0" lvl="0" marL="0" rtl="0" algn="l">
              <a:spcBef>
                <a:spcPts val="0"/>
              </a:spcBef>
              <a:spcAft>
                <a:spcPts val="0"/>
              </a:spcAft>
              <a:buNone/>
            </a:pPr>
            <a:r>
              <a:rPr i="1" lang="en" sz="1300">
                <a:latin typeface="Source Serif Pro"/>
                <a:ea typeface="Source Serif Pro"/>
                <a:cs typeface="Source Serif Pro"/>
                <a:sym typeface="Source Serif Pro"/>
              </a:rPr>
              <a:t>Analysis in following slides</a:t>
            </a:r>
            <a:endParaRPr sz="1300">
              <a:latin typeface="Source Serif Pro"/>
              <a:ea typeface="Source Serif Pro"/>
              <a:cs typeface="Source Serif Pro"/>
              <a:sym typeface="Source Serif Pro"/>
            </a:endParaRPr>
          </a:p>
        </p:txBody>
      </p:sp>
      <p:pic>
        <p:nvPicPr>
          <p:cNvPr id="440" name="Google Shape;440;p34"/>
          <p:cNvPicPr preferRelativeResize="0"/>
          <p:nvPr/>
        </p:nvPicPr>
        <p:blipFill rotWithShape="1">
          <a:blip r:embed="rId3">
            <a:alphaModFix/>
          </a:blip>
          <a:srcRect b="0" l="3762" r="0" t="0"/>
          <a:stretch/>
        </p:blipFill>
        <p:spPr>
          <a:xfrm>
            <a:off x="3314775" y="1170125"/>
            <a:ext cx="5676826" cy="3281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35"/>
          <p:cNvPicPr preferRelativeResize="0"/>
          <p:nvPr/>
        </p:nvPicPr>
        <p:blipFill>
          <a:blip r:embed="rId3">
            <a:alphaModFix/>
          </a:blip>
          <a:stretch>
            <a:fillRect/>
          </a:stretch>
        </p:blipFill>
        <p:spPr>
          <a:xfrm>
            <a:off x="424150" y="1350788"/>
            <a:ext cx="5435251" cy="3164061"/>
          </a:xfrm>
          <a:prstGeom prst="rect">
            <a:avLst/>
          </a:prstGeom>
          <a:noFill/>
          <a:ln>
            <a:noFill/>
          </a:ln>
        </p:spPr>
      </p:pic>
      <p:sp>
        <p:nvSpPr>
          <p:cNvPr id="446" name="Google Shape;44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Comparison Across Muscles</a:t>
            </a:r>
            <a:endParaRPr/>
          </a:p>
        </p:txBody>
      </p:sp>
      <p:grpSp>
        <p:nvGrpSpPr>
          <p:cNvPr id="447" name="Google Shape;447;p35"/>
          <p:cNvGrpSpPr/>
          <p:nvPr/>
        </p:nvGrpSpPr>
        <p:grpSpPr>
          <a:xfrm>
            <a:off x="263446" y="568593"/>
            <a:ext cx="416649" cy="325597"/>
            <a:chOff x="5626763" y="2013829"/>
            <a:chExt cx="351722" cy="274788"/>
          </a:xfrm>
        </p:grpSpPr>
        <p:sp>
          <p:nvSpPr>
            <p:cNvPr id="448" name="Google Shape;448;p35"/>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49" name="Google Shape;449;p35"/>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0" name="Google Shape;450;p35"/>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1" name="Google Shape;451;p35"/>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2" name="Google Shape;452;p35"/>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3" name="Google Shape;453;p35"/>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4" name="Google Shape;454;p35"/>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5" name="Google Shape;455;p35"/>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6" name="Google Shape;456;p35"/>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7" name="Google Shape;457;p35"/>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458" name="Google Shape;458;p35"/>
          <p:cNvSpPr txBox="1"/>
          <p:nvPr/>
        </p:nvSpPr>
        <p:spPr>
          <a:xfrm>
            <a:off x="1184576" y="1232975"/>
            <a:ext cx="391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latin typeface="Source Serif Pro"/>
                <a:ea typeface="Source Serif Pro"/>
                <a:cs typeface="Source Serif Pro"/>
                <a:sym typeface="Source Serif Pro"/>
              </a:rPr>
              <a:t>Smoothed Data from Trial: X=-0.216m Y=0.80m</a:t>
            </a:r>
            <a:endParaRPr i="1" sz="1300">
              <a:latin typeface="Source Serif Pro"/>
              <a:ea typeface="Source Serif Pro"/>
              <a:cs typeface="Source Serif Pro"/>
              <a:sym typeface="Source Serif Pro"/>
            </a:endParaRPr>
          </a:p>
        </p:txBody>
      </p:sp>
      <p:cxnSp>
        <p:nvCxnSpPr>
          <p:cNvPr id="459" name="Google Shape;459;p35"/>
          <p:cNvCxnSpPr/>
          <p:nvPr/>
        </p:nvCxnSpPr>
        <p:spPr>
          <a:xfrm flipH="1">
            <a:off x="2364575" y="2167775"/>
            <a:ext cx="3933900" cy="866700"/>
          </a:xfrm>
          <a:prstGeom prst="straightConnector1">
            <a:avLst/>
          </a:prstGeom>
          <a:noFill/>
          <a:ln cap="flat" cmpd="sng" w="19050">
            <a:solidFill>
              <a:srgbClr val="000000"/>
            </a:solidFill>
            <a:prstDash val="solid"/>
            <a:round/>
            <a:headEnd len="med" w="med" type="none"/>
            <a:tailEnd len="med" w="med" type="triangle"/>
          </a:ln>
        </p:spPr>
      </p:cxnSp>
      <p:sp>
        <p:nvSpPr>
          <p:cNvPr id="460" name="Google Shape;460;p35"/>
          <p:cNvSpPr txBox="1"/>
          <p:nvPr/>
        </p:nvSpPr>
        <p:spPr>
          <a:xfrm>
            <a:off x="6333188" y="1249563"/>
            <a:ext cx="18114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latin typeface="Source Serif Pro"/>
                <a:ea typeface="Source Serif Pro"/>
                <a:cs typeface="Source Serif Pro"/>
                <a:sym typeface="Source Serif Pro"/>
              </a:rPr>
              <a:t>Vastus intermedius contributes the most to the total metabolic energy expenditure rate</a:t>
            </a:r>
            <a:endParaRPr b="1" i="1" sz="1300">
              <a:latin typeface="Source Serif Pro"/>
              <a:ea typeface="Source Serif Pro"/>
              <a:cs typeface="Source Serif Pro"/>
              <a:sym typeface="Source Serif Pro"/>
            </a:endParaRPr>
          </a:p>
        </p:txBody>
      </p:sp>
      <p:pic>
        <p:nvPicPr>
          <p:cNvPr id="461" name="Google Shape;461;p35" title="cmc_x_-0.09_y_-0.05_Trim.mp4">
            <a:hlinkClick r:id="rId4"/>
          </p:cNvPr>
          <p:cNvPicPr preferRelativeResize="0"/>
          <p:nvPr/>
        </p:nvPicPr>
        <p:blipFill>
          <a:blip r:embed="rId5">
            <a:alphaModFix/>
          </a:blip>
          <a:stretch>
            <a:fillRect/>
          </a:stretch>
        </p:blipFill>
        <p:spPr>
          <a:xfrm>
            <a:off x="5587648" y="2434875"/>
            <a:ext cx="3302476" cy="184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36"/>
          <p:cNvPicPr preferRelativeResize="0"/>
          <p:nvPr/>
        </p:nvPicPr>
        <p:blipFill>
          <a:blip r:embed="rId3">
            <a:alphaModFix/>
          </a:blip>
          <a:stretch>
            <a:fillRect/>
          </a:stretch>
        </p:blipFill>
        <p:spPr>
          <a:xfrm>
            <a:off x="2911625" y="1266380"/>
            <a:ext cx="5889951" cy="3434925"/>
          </a:xfrm>
          <a:prstGeom prst="rect">
            <a:avLst/>
          </a:prstGeom>
          <a:noFill/>
          <a:ln>
            <a:noFill/>
          </a:ln>
        </p:spPr>
      </p:pic>
      <p:sp>
        <p:nvSpPr>
          <p:cNvPr id="467" name="Google Shape;46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Comparison Across Trials</a:t>
            </a:r>
            <a:endParaRPr/>
          </a:p>
        </p:txBody>
      </p:sp>
      <p:grpSp>
        <p:nvGrpSpPr>
          <p:cNvPr id="468" name="Google Shape;468;p36"/>
          <p:cNvGrpSpPr/>
          <p:nvPr/>
        </p:nvGrpSpPr>
        <p:grpSpPr>
          <a:xfrm>
            <a:off x="263446" y="568593"/>
            <a:ext cx="416649" cy="325597"/>
            <a:chOff x="5626763" y="2013829"/>
            <a:chExt cx="351722" cy="274788"/>
          </a:xfrm>
        </p:grpSpPr>
        <p:sp>
          <p:nvSpPr>
            <p:cNvPr id="469" name="Google Shape;469;p36"/>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0" name="Google Shape;470;p36"/>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1" name="Google Shape;471;p36"/>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2" name="Google Shape;472;p36"/>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3" name="Google Shape;473;p36"/>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4" name="Google Shape;474;p36"/>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5" name="Google Shape;475;p36"/>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6" name="Google Shape;476;p36"/>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7" name="Google Shape;477;p36"/>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8" name="Google Shape;478;p36"/>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479" name="Google Shape;479;p36"/>
          <p:cNvSpPr txBox="1"/>
          <p:nvPr/>
        </p:nvSpPr>
        <p:spPr>
          <a:xfrm>
            <a:off x="6664500" y="4701300"/>
            <a:ext cx="247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Source Serif Pro"/>
                <a:ea typeface="Source Serif Pro"/>
                <a:cs typeface="Source Serif Pro"/>
                <a:sym typeface="Source Serif Pro"/>
              </a:rPr>
              <a:t>Smoothed Data from all trials</a:t>
            </a:r>
            <a:endParaRPr i="1" sz="1300">
              <a:latin typeface="Source Serif Pro"/>
              <a:ea typeface="Source Serif Pro"/>
              <a:cs typeface="Source Serif Pro"/>
              <a:sym typeface="Source Serif Pro"/>
            </a:endParaRPr>
          </a:p>
        </p:txBody>
      </p:sp>
      <p:cxnSp>
        <p:nvCxnSpPr>
          <p:cNvPr id="480" name="Google Shape;480;p36"/>
          <p:cNvCxnSpPr/>
          <p:nvPr/>
        </p:nvCxnSpPr>
        <p:spPr>
          <a:xfrm flipH="1" rot="10800000">
            <a:off x="2398700" y="2005925"/>
            <a:ext cx="2084100" cy="1557900"/>
          </a:xfrm>
          <a:prstGeom prst="straightConnector1">
            <a:avLst/>
          </a:prstGeom>
          <a:noFill/>
          <a:ln cap="flat" cmpd="sng" w="19050">
            <a:solidFill>
              <a:srgbClr val="000000"/>
            </a:solidFill>
            <a:prstDash val="solid"/>
            <a:round/>
            <a:headEnd len="med" w="med" type="none"/>
            <a:tailEnd len="med" w="med" type="triangle"/>
          </a:ln>
        </p:spPr>
      </p:cxnSp>
      <p:sp>
        <p:nvSpPr>
          <p:cNvPr id="481" name="Google Shape;481;p36"/>
          <p:cNvSpPr txBox="1"/>
          <p:nvPr/>
        </p:nvSpPr>
        <p:spPr>
          <a:xfrm>
            <a:off x="750075" y="3140325"/>
            <a:ext cx="18114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Source Serif Pro"/>
                <a:ea typeface="Source Serif Pro"/>
                <a:cs typeface="Source Serif Pro"/>
                <a:sym typeface="Source Serif Pro"/>
              </a:rPr>
              <a:t>V</a:t>
            </a:r>
            <a:r>
              <a:rPr i="1" lang="en" sz="1300">
                <a:latin typeface="Source Serif Pro"/>
                <a:ea typeface="Source Serif Pro"/>
                <a:cs typeface="Source Serif Pro"/>
                <a:sym typeface="Source Serif Pro"/>
              </a:rPr>
              <a:t>astus intermedius metabolic energy expenditure rate peaks as down stroke portion of cycling gait is completed for all trials</a:t>
            </a:r>
            <a:endParaRPr i="1" sz="1300">
              <a:latin typeface="Source Serif Pro"/>
              <a:ea typeface="Source Serif Pro"/>
              <a:cs typeface="Source Serif Pro"/>
              <a:sym typeface="Source Serif Pro"/>
            </a:endParaRPr>
          </a:p>
        </p:txBody>
      </p:sp>
      <p:sp>
        <p:nvSpPr>
          <p:cNvPr id="482" name="Google Shape;482;p36"/>
          <p:cNvSpPr txBox="1"/>
          <p:nvPr/>
        </p:nvSpPr>
        <p:spPr>
          <a:xfrm>
            <a:off x="357650" y="1266375"/>
            <a:ext cx="2400300" cy="1185300"/>
          </a:xfrm>
          <a:prstGeom prst="rect">
            <a:avLst/>
          </a:prstGeom>
          <a:noFill/>
          <a:ln cap="flat" cmpd="sng" w="19050">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latin typeface="Source Serif Pro"/>
                <a:ea typeface="Source Serif Pro"/>
                <a:cs typeface="Source Serif Pro"/>
                <a:sym typeface="Source Serif Pro"/>
              </a:rPr>
              <a:t>Metabolic energy expenditure rate varies widely, </a:t>
            </a:r>
            <a:br>
              <a:rPr b="1" i="1" lang="en" sz="1300">
                <a:latin typeface="Source Serif Pro"/>
                <a:ea typeface="Source Serif Pro"/>
                <a:cs typeface="Source Serif Pro"/>
                <a:sym typeface="Source Serif Pro"/>
              </a:rPr>
            </a:br>
            <a:r>
              <a:rPr b="1" i="1" lang="en" sz="1300">
                <a:latin typeface="Source Serif Pro"/>
                <a:ea typeface="Source Serif Pro"/>
                <a:cs typeface="Source Serif Pro"/>
                <a:sym typeface="Source Serif Pro"/>
              </a:rPr>
              <a:t>due to forced iterations in </a:t>
            </a:r>
            <a:r>
              <a:rPr b="1" i="1" lang="en" sz="1300">
                <a:latin typeface="Source Serif Pro"/>
                <a:ea typeface="Source Serif Pro"/>
                <a:cs typeface="Source Serif Pro"/>
                <a:sym typeface="Source Serif Pro"/>
              </a:rPr>
              <a:t>optimization</a:t>
            </a:r>
            <a:r>
              <a:rPr b="1" i="1" lang="en" sz="1300">
                <a:latin typeface="Source Serif Pro"/>
                <a:ea typeface="Source Serif Pro"/>
                <a:cs typeface="Source Serif Pro"/>
                <a:sym typeface="Source Serif Pro"/>
              </a:rPr>
              <a:t> solver and CMC constraint files</a:t>
            </a:r>
            <a:endParaRPr b="1" i="1" sz="1300">
              <a:latin typeface="Source Serif Pro"/>
              <a:ea typeface="Source Serif Pro"/>
              <a:cs typeface="Source Serif Pro"/>
              <a:sym typeface="Source Serif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7"/>
          <p:cNvSpPr txBox="1"/>
          <p:nvPr/>
        </p:nvSpPr>
        <p:spPr>
          <a:xfrm>
            <a:off x="1275588" y="3923325"/>
            <a:ext cx="659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erif Pro"/>
                <a:ea typeface="Source Serif Pro"/>
                <a:cs typeface="Source Serif Pro"/>
                <a:sym typeface="Source Serif Pro"/>
              </a:rPr>
              <a:t>G</a:t>
            </a:r>
            <a:r>
              <a:rPr i="1" lang="en">
                <a:latin typeface="Source Serif Pro"/>
                <a:ea typeface="Source Serif Pro"/>
                <a:cs typeface="Source Serif Pro"/>
                <a:sym typeface="Source Serif Pro"/>
              </a:rPr>
              <a:t>radient descent optimization requires stochastic initialization of starting position, leading to convergence towards local minima at times (Uchida, Delp 2020)</a:t>
            </a:r>
            <a:endParaRPr i="1">
              <a:latin typeface="Source Serif Pro"/>
              <a:ea typeface="Source Serif Pro"/>
              <a:cs typeface="Source Serif Pro"/>
              <a:sym typeface="Source Serif Pro"/>
            </a:endParaRPr>
          </a:p>
        </p:txBody>
      </p:sp>
      <p:sp>
        <p:nvSpPr>
          <p:cNvPr id="488" name="Google Shape;48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Optimization Pitfalls: Local Minima</a:t>
            </a:r>
            <a:endParaRPr/>
          </a:p>
        </p:txBody>
      </p:sp>
      <p:grpSp>
        <p:nvGrpSpPr>
          <p:cNvPr id="489" name="Google Shape;489;p37"/>
          <p:cNvGrpSpPr/>
          <p:nvPr/>
        </p:nvGrpSpPr>
        <p:grpSpPr>
          <a:xfrm>
            <a:off x="263446" y="568593"/>
            <a:ext cx="416649" cy="325597"/>
            <a:chOff x="5626763" y="2013829"/>
            <a:chExt cx="351722" cy="274788"/>
          </a:xfrm>
        </p:grpSpPr>
        <p:sp>
          <p:nvSpPr>
            <p:cNvPr id="490" name="Google Shape;490;p37"/>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1" name="Google Shape;491;p37"/>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2" name="Google Shape;492;p37"/>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3" name="Google Shape;493;p37"/>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4" name="Google Shape;494;p37"/>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5" name="Google Shape;495;p37"/>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6" name="Google Shape;496;p37"/>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7" name="Google Shape;497;p37"/>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8" name="Google Shape;498;p37"/>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9" name="Google Shape;499;p37"/>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500" name="Google Shape;500;p37"/>
          <p:cNvPicPr preferRelativeResize="0"/>
          <p:nvPr/>
        </p:nvPicPr>
        <p:blipFill rotWithShape="1">
          <a:blip r:embed="rId3">
            <a:alphaModFix/>
          </a:blip>
          <a:srcRect b="31679" l="0" r="0" t="0"/>
          <a:stretch/>
        </p:blipFill>
        <p:spPr>
          <a:xfrm>
            <a:off x="1640836" y="1219301"/>
            <a:ext cx="5862324" cy="277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8"/>
          <p:cNvSpPr txBox="1"/>
          <p:nvPr>
            <p:ph type="title"/>
          </p:nvPr>
        </p:nvSpPr>
        <p:spPr>
          <a:xfrm>
            <a:off x="490250" y="450150"/>
            <a:ext cx="81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Discussion: Ideas to Explore</a:t>
            </a:r>
            <a:endParaRPr/>
          </a:p>
        </p:txBody>
      </p:sp>
      <p:grpSp>
        <p:nvGrpSpPr>
          <p:cNvPr id="506" name="Google Shape;506;p38"/>
          <p:cNvGrpSpPr/>
          <p:nvPr/>
        </p:nvGrpSpPr>
        <p:grpSpPr>
          <a:xfrm>
            <a:off x="337148" y="555367"/>
            <a:ext cx="269261" cy="352050"/>
            <a:chOff x="1367060" y="2422129"/>
            <a:chExt cx="269261" cy="352050"/>
          </a:xfrm>
        </p:grpSpPr>
        <p:sp>
          <p:nvSpPr>
            <p:cNvPr id="507" name="Google Shape;507;p38"/>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Two-Leg </a:t>
            </a:r>
            <a:r>
              <a:rPr lang="en"/>
              <a:t>Model</a:t>
            </a:r>
            <a:endParaRPr/>
          </a:p>
        </p:txBody>
      </p:sp>
      <p:grpSp>
        <p:nvGrpSpPr>
          <p:cNvPr id="526" name="Google Shape;526;p39"/>
          <p:cNvGrpSpPr/>
          <p:nvPr/>
        </p:nvGrpSpPr>
        <p:grpSpPr>
          <a:xfrm>
            <a:off x="337148" y="555367"/>
            <a:ext cx="269261" cy="352050"/>
            <a:chOff x="1367060" y="2422129"/>
            <a:chExt cx="269261" cy="352050"/>
          </a:xfrm>
        </p:grpSpPr>
        <p:sp>
          <p:nvSpPr>
            <p:cNvPr id="527" name="Google Shape;527;p39"/>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39"/>
          <p:cNvSpPr txBox="1"/>
          <p:nvPr>
            <p:ph idx="1" type="body"/>
          </p:nvPr>
        </p:nvSpPr>
        <p:spPr>
          <a:xfrm>
            <a:off x="311700" y="1017725"/>
            <a:ext cx="5907000" cy="371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1" lang="en" sz="1700">
                <a:solidFill>
                  <a:srgbClr val="A61C00"/>
                </a:solidFill>
              </a:rPr>
              <a:t>Benefits</a:t>
            </a:r>
            <a:endParaRPr b="1" i="1"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Possibility of more accurately demonstrating </a:t>
            </a:r>
            <a:r>
              <a:rPr b="1" lang="en" sz="1700">
                <a:solidFill>
                  <a:srgbClr val="A61C00"/>
                </a:solidFill>
              </a:rPr>
              <a:t>coupled motion</a:t>
            </a:r>
            <a:r>
              <a:rPr lang="en" sz="1700">
                <a:solidFill>
                  <a:schemeClr val="dk1"/>
                </a:solidFill>
              </a:rPr>
              <a:t> between the two legs</a:t>
            </a:r>
            <a:endParaRPr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Specialized can </a:t>
            </a:r>
            <a:r>
              <a:rPr b="1" lang="en" sz="1700">
                <a:solidFill>
                  <a:srgbClr val="A61C00"/>
                </a:solidFill>
              </a:rPr>
              <a:t>transfer motion-capture data</a:t>
            </a:r>
            <a:r>
              <a:rPr lang="en" sz="1700">
                <a:solidFill>
                  <a:schemeClr val="dk1"/>
                </a:solidFill>
              </a:rPr>
              <a:t> from experimental trials directly into OpenSim </a:t>
            </a:r>
            <a:endParaRPr sz="1700">
              <a:solidFill>
                <a:schemeClr val="dk1"/>
              </a:solidFill>
            </a:endParaRPr>
          </a:p>
          <a:p>
            <a:pPr indent="0" lvl="0" marL="457200" marR="0" rtl="0" algn="l">
              <a:lnSpc>
                <a:spcPct val="115000"/>
              </a:lnSpc>
              <a:spcBef>
                <a:spcPts val="0"/>
              </a:spcBef>
              <a:spcAft>
                <a:spcPts val="0"/>
              </a:spcAft>
              <a:buNone/>
            </a:pPr>
            <a:r>
              <a:t/>
            </a:r>
            <a:endParaRPr sz="1700">
              <a:solidFill>
                <a:schemeClr val="dk1"/>
              </a:solidFill>
            </a:endParaRPr>
          </a:p>
          <a:p>
            <a:pPr indent="0" lvl="0" marL="0" marR="0" rtl="0" algn="l">
              <a:lnSpc>
                <a:spcPct val="115000"/>
              </a:lnSpc>
              <a:spcBef>
                <a:spcPts val="0"/>
              </a:spcBef>
              <a:spcAft>
                <a:spcPts val="0"/>
              </a:spcAft>
              <a:buNone/>
            </a:pPr>
            <a:r>
              <a:rPr b="1" i="1" lang="en" sz="1700">
                <a:solidFill>
                  <a:srgbClr val="A61C00"/>
                </a:solidFill>
              </a:rPr>
              <a:t>Drawbacks</a:t>
            </a:r>
            <a:endParaRPr b="1" i="1"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Depends heavily on </a:t>
            </a:r>
            <a:r>
              <a:rPr b="1" lang="en" sz="1700">
                <a:solidFill>
                  <a:srgbClr val="A61C00"/>
                </a:solidFill>
              </a:rPr>
              <a:t>constraints</a:t>
            </a:r>
            <a:r>
              <a:rPr lang="en" sz="1700">
                <a:solidFill>
                  <a:schemeClr val="dk1"/>
                </a:solidFill>
              </a:rPr>
              <a:t> </a:t>
            </a:r>
            <a:r>
              <a:rPr lang="en" sz="1700">
                <a:solidFill>
                  <a:schemeClr val="dk1"/>
                </a:solidFill>
              </a:rPr>
              <a:t>and </a:t>
            </a:r>
            <a:r>
              <a:rPr b="1" lang="en" sz="1700">
                <a:solidFill>
                  <a:srgbClr val="980000"/>
                </a:solidFill>
              </a:rPr>
              <a:t>coupled motion</a:t>
            </a:r>
            <a:r>
              <a:rPr lang="en" sz="1700">
                <a:solidFill>
                  <a:schemeClr val="dk1"/>
                </a:solidFill>
              </a:rPr>
              <a:t> of the two legs</a:t>
            </a:r>
            <a:endParaRPr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The Computed Muscle Control Tool is </a:t>
            </a:r>
            <a:r>
              <a:rPr b="1" lang="en" sz="1700">
                <a:solidFill>
                  <a:srgbClr val="A61C00"/>
                </a:solidFill>
              </a:rPr>
              <a:t>sensitive to the number of DOF</a:t>
            </a:r>
            <a:r>
              <a:rPr lang="en" sz="1700">
                <a:solidFill>
                  <a:schemeClr val="dk1"/>
                </a:solidFill>
              </a:rPr>
              <a:t> in the model (often fails to find a solution)</a:t>
            </a:r>
            <a:endParaRPr sz="1700">
              <a:solidFill>
                <a:schemeClr val="dk1"/>
              </a:solidFill>
            </a:endParaRPr>
          </a:p>
        </p:txBody>
      </p:sp>
      <p:pic>
        <p:nvPicPr>
          <p:cNvPr id="542" name="Google Shape;542;p39"/>
          <p:cNvPicPr preferRelativeResize="0"/>
          <p:nvPr/>
        </p:nvPicPr>
        <p:blipFill rotWithShape="1">
          <a:blip r:embed="rId3">
            <a:alphaModFix/>
          </a:blip>
          <a:srcRect b="30316" l="100664" r="-4981" t="60035"/>
          <a:stretch/>
        </p:blipFill>
        <p:spPr>
          <a:xfrm>
            <a:off x="7541900" y="3098050"/>
            <a:ext cx="294700" cy="352049"/>
          </a:xfrm>
          <a:prstGeom prst="rect">
            <a:avLst/>
          </a:prstGeom>
          <a:noFill/>
          <a:ln>
            <a:noFill/>
          </a:ln>
        </p:spPr>
      </p:pic>
      <p:grpSp>
        <p:nvGrpSpPr>
          <p:cNvPr id="543" name="Google Shape;543;p39"/>
          <p:cNvGrpSpPr/>
          <p:nvPr/>
        </p:nvGrpSpPr>
        <p:grpSpPr>
          <a:xfrm>
            <a:off x="6722763" y="1017725"/>
            <a:ext cx="1605475" cy="3339575"/>
            <a:chOff x="6360400" y="1577725"/>
            <a:chExt cx="1605475" cy="3339575"/>
          </a:xfrm>
        </p:grpSpPr>
        <p:pic>
          <p:nvPicPr>
            <p:cNvPr id="544" name="Google Shape;544;p39"/>
            <p:cNvPicPr preferRelativeResize="0"/>
            <p:nvPr/>
          </p:nvPicPr>
          <p:blipFill rotWithShape="1">
            <a:blip r:embed="rId3">
              <a:alphaModFix/>
            </a:blip>
            <a:srcRect b="0" l="36656" r="37645" t="0"/>
            <a:stretch/>
          </p:blipFill>
          <p:spPr>
            <a:xfrm>
              <a:off x="6360400" y="1577725"/>
              <a:ext cx="1605475" cy="3339575"/>
            </a:xfrm>
            <a:prstGeom prst="rect">
              <a:avLst/>
            </a:prstGeom>
            <a:noFill/>
            <a:ln>
              <a:noFill/>
            </a:ln>
          </p:spPr>
        </p:pic>
        <p:pic>
          <p:nvPicPr>
            <p:cNvPr id="545" name="Google Shape;545;p39"/>
            <p:cNvPicPr preferRelativeResize="0"/>
            <p:nvPr/>
          </p:nvPicPr>
          <p:blipFill rotWithShape="1">
            <a:blip r:embed="rId3">
              <a:alphaModFix/>
            </a:blip>
            <a:srcRect b="0" l="0" r="92317" t="84304"/>
            <a:stretch/>
          </p:blipFill>
          <p:spPr>
            <a:xfrm>
              <a:off x="6360400" y="4344600"/>
              <a:ext cx="524399" cy="572700"/>
            </a:xfrm>
            <a:prstGeom prst="rect">
              <a:avLst/>
            </a:prstGeom>
            <a:noFill/>
            <a:ln>
              <a:noFill/>
            </a:ln>
          </p:spPr>
        </p:pic>
      </p:grpSp>
      <p:sp>
        <p:nvSpPr>
          <p:cNvPr id="546" name="Google Shape;546;p39"/>
          <p:cNvSpPr txBox="1"/>
          <p:nvPr/>
        </p:nvSpPr>
        <p:spPr>
          <a:xfrm>
            <a:off x="6218700" y="4392475"/>
            <a:ext cx="2613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Initial barebones two-leg model </a:t>
            </a:r>
            <a:r>
              <a:rPr i="1" lang="en" sz="1200">
                <a:solidFill>
                  <a:schemeClr val="dk1"/>
                </a:solidFill>
                <a:latin typeface="Source Serif Pro"/>
                <a:ea typeface="Source Serif Pro"/>
                <a:cs typeface="Source Serif Pro"/>
                <a:sym typeface="Source Serif Pro"/>
              </a:rPr>
              <a:t>attempt (unconstrained left leg)</a:t>
            </a:r>
            <a:endParaRPr i="1" sz="1200">
              <a:solidFill>
                <a:schemeClr val="dk1"/>
              </a:solidFill>
              <a:highlight>
                <a:srgbClr val="FFFF00"/>
              </a:highlight>
              <a:latin typeface="Source Serif Pro"/>
              <a:ea typeface="Source Serif Pro"/>
              <a:cs typeface="Source Serif Pro"/>
              <a:sym typeface="Source Serif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Resistance Torque</a:t>
            </a:r>
            <a:endParaRPr/>
          </a:p>
        </p:txBody>
      </p:sp>
      <p:grpSp>
        <p:nvGrpSpPr>
          <p:cNvPr id="552" name="Google Shape;552;p40"/>
          <p:cNvGrpSpPr/>
          <p:nvPr/>
        </p:nvGrpSpPr>
        <p:grpSpPr>
          <a:xfrm>
            <a:off x="337148" y="555367"/>
            <a:ext cx="269261" cy="352050"/>
            <a:chOff x="1367060" y="2422129"/>
            <a:chExt cx="269261" cy="352050"/>
          </a:xfrm>
        </p:grpSpPr>
        <p:sp>
          <p:nvSpPr>
            <p:cNvPr id="553" name="Google Shape;553;p40"/>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0"/>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0"/>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0"/>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0"/>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0"/>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0"/>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0"/>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0"/>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40"/>
          <p:cNvSpPr txBox="1"/>
          <p:nvPr>
            <p:ph idx="1" type="body"/>
          </p:nvPr>
        </p:nvSpPr>
        <p:spPr>
          <a:xfrm>
            <a:off x="311700" y="1017725"/>
            <a:ext cx="4977600" cy="371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1" lang="en" sz="1700">
                <a:solidFill>
                  <a:srgbClr val="A61C00"/>
                </a:solidFill>
              </a:rPr>
              <a:t>Benefits</a:t>
            </a:r>
            <a:endParaRPr sz="1700">
              <a:solidFill>
                <a:schemeClr val="dk1"/>
              </a:solidFill>
            </a:endParaRPr>
          </a:p>
          <a:p>
            <a:pPr indent="-336550" lvl="0" marL="457200" marR="0" rtl="0" algn="l">
              <a:lnSpc>
                <a:spcPct val="115000"/>
              </a:lnSpc>
              <a:spcBef>
                <a:spcPts val="0"/>
              </a:spcBef>
              <a:spcAft>
                <a:spcPts val="0"/>
              </a:spcAft>
              <a:buClr>
                <a:srgbClr val="85200C"/>
              </a:buClr>
              <a:buSzPts val="1700"/>
              <a:buChar char="●"/>
            </a:pPr>
            <a:r>
              <a:rPr lang="en" sz="1700">
                <a:solidFill>
                  <a:schemeClr val="dk1"/>
                </a:solidFill>
              </a:rPr>
              <a:t>Increases the complexity of our model with more </a:t>
            </a:r>
            <a:r>
              <a:rPr b="1" lang="en" sz="1700">
                <a:solidFill>
                  <a:srgbClr val="A61C00"/>
                </a:solidFill>
              </a:rPr>
              <a:t>realistic pedaling</a:t>
            </a:r>
            <a:r>
              <a:rPr lang="en" sz="1700">
                <a:solidFill>
                  <a:schemeClr val="dk1"/>
                </a:solidFill>
              </a:rPr>
              <a:t> forces</a:t>
            </a:r>
            <a:endParaRPr sz="1700">
              <a:solidFill>
                <a:schemeClr val="dk1"/>
              </a:solidFill>
            </a:endParaRPr>
          </a:p>
          <a:p>
            <a:pPr indent="-336550" lvl="0" marL="457200" marR="0" rtl="0" algn="l">
              <a:lnSpc>
                <a:spcPct val="115000"/>
              </a:lnSpc>
              <a:spcBef>
                <a:spcPts val="0"/>
              </a:spcBef>
              <a:spcAft>
                <a:spcPts val="0"/>
              </a:spcAft>
              <a:buClr>
                <a:srgbClr val="85200C"/>
              </a:buClr>
              <a:buSzPts val="1700"/>
              <a:buChar char="●"/>
            </a:pPr>
            <a:r>
              <a:rPr lang="en" sz="1700">
                <a:solidFill>
                  <a:schemeClr val="dk1"/>
                </a:solidFill>
              </a:rPr>
              <a:t>Allows Specialized to also parametrize pedal forces as an input to account for </a:t>
            </a:r>
            <a:r>
              <a:rPr b="1" lang="en" sz="1700">
                <a:solidFill>
                  <a:srgbClr val="A61C00"/>
                </a:solidFill>
              </a:rPr>
              <a:t>terrain</a:t>
            </a:r>
            <a:r>
              <a:rPr lang="en" sz="1700">
                <a:solidFill>
                  <a:schemeClr val="dk1"/>
                </a:solidFill>
              </a:rPr>
              <a:t> and internal </a:t>
            </a:r>
            <a:r>
              <a:rPr b="1" lang="en" sz="1700">
                <a:solidFill>
                  <a:srgbClr val="A61C00"/>
                </a:solidFill>
              </a:rPr>
              <a:t>bike friction</a:t>
            </a:r>
            <a:endParaRPr sz="1700">
              <a:solidFill>
                <a:srgbClr val="A61C00"/>
              </a:solidFill>
            </a:endParaRPr>
          </a:p>
          <a:p>
            <a:pPr indent="0" lvl="0" marL="0" marR="0" rtl="0" algn="l">
              <a:lnSpc>
                <a:spcPct val="115000"/>
              </a:lnSpc>
              <a:spcBef>
                <a:spcPts val="0"/>
              </a:spcBef>
              <a:spcAft>
                <a:spcPts val="0"/>
              </a:spcAft>
              <a:buNone/>
            </a:pPr>
            <a:r>
              <a:t/>
            </a:r>
            <a:endParaRPr sz="1700">
              <a:solidFill>
                <a:schemeClr val="dk1"/>
              </a:solidFill>
            </a:endParaRPr>
          </a:p>
          <a:p>
            <a:pPr indent="0" lvl="0" marL="0" marR="0" rtl="0" algn="l">
              <a:lnSpc>
                <a:spcPct val="115000"/>
              </a:lnSpc>
              <a:spcBef>
                <a:spcPts val="0"/>
              </a:spcBef>
              <a:spcAft>
                <a:spcPts val="0"/>
              </a:spcAft>
              <a:buNone/>
            </a:pPr>
            <a:r>
              <a:rPr b="1" i="1" lang="en" sz="1700">
                <a:solidFill>
                  <a:srgbClr val="A61C00"/>
                </a:solidFill>
              </a:rPr>
              <a:t>Drawbacks</a:t>
            </a:r>
            <a:endParaRPr sz="1700">
              <a:solidFill>
                <a:schemeClr val="dk1"/>
              </a:solidFill>
            </a:endParaRPr>
          </a:p>
          <a:p>
            <a:pPr indent="-336550" lvl="0" marL="457200" marR="0" rtl="0" algn="l">
              <a:lnSpc>
                <a:spcPct val="115000"/>
              </a:lnSpc>
              <a:spcBef>
                <a:spcPts val="0"/>
              </a:spcBef>
              <a:spcAft>
                <a:spcPts val="0"/>
              </a:spcAft>
              <a:buClr>
                <a:srgbClr val="85200C"/>
              </a:buClr>
              <a:buSzPts val="1700"/>
              <a:buChar char="●"/>
            </a:pPr>
            <a:r>
              <a:rPr lang="en" sz="1700">
                <a:solidFill>
                  <a:schemeClr val="dk1"/>
                </a:solidFill>
              </a:rPr>
              <a:t>To achieve robust analysis, the input torque profile must be </a:t>
            </a:r>
            <a:r>
              <a:rPr b="1" lang="en" sz="1700">
                <a:solidFill>
                  <a:srgbClr val="A61C00"/>
                </a:solidFill>
              </a:rPr>
              <a:t>model-specific</a:t>
            </a:r>
            <a:endParaRPr b="1" sz="1700">
              <a:solidFill>
                <a:srgbClr val="A61C00"/>
              </a:solidFill>
            </a:endParaRPr>
          </a:p>
        </p:txBody>
      </p:sp>
      <p:pic>
        <p:nvPicPr>
          <p:cNvPr id="568" name="Google Shape;568;p40"/>
          <p:cNvPicPr preferRelativeResize="0"/>
          <p:nvPr/>
        </p:nvPicPr>
        <p:blipFill>
          <a:blip r:embed="rId3">
            <a:alphaModFix/>
          </a:blip>
          <a:stretch>
            <a:fillRect/>
          </a:stretch>
        </p:blipFill>
        <p:spPr>
          <a:xfrm>
            <a:off x="5497250" y="1402373"/>
            <a:ext cx="3505250" cy="1599850"/>
          </a:xfrm>
          <a:prstGeom prst="rect">
            <a:avLst/>
          </a:prstGeom>
          <a:noFill/>
          <a:ln>
            <a:noFill/>
          </a:ln>
        </p:spPr>
      </p:pic>
      <p:sp>
        <p:nvSpPr>
          <p:cNvPr id="569" name="Google Shape;569;p40"/>
          <p:cNvSpPr txBox="1"/>
          <p:nvPr/>
        </p:nvSpPr>
        <p:spPr>
          <a:xfrm>
            <a:off x="5751975" y="3002225"/>
            <a:ext cx="299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Schematic of brake/resistive torque in relation to crank and sprocket </a:t>
            </a:r>
            <a:r>
              <a:rPr i="1" lang="en" sz="1200">
                <a:solidFill>
                  <a:schemeClr val="dk1"/>
                </a:solidFill>
                <a:latin typeface="Source Serif Pro"/>
                <a:ea typeface="Source Serif Pro"/>
                <a:cs typeface="Source Serif Pro"/>
                <a:sym typeface="Source Serif Pro"/>
              </a:rPr>
              <a:t>dimensions (Quintana-Duque 2015)</a:t>
            </a:r>
            <a:endParaRPr i="1" sz="1200">
              <a:solidFill>
                <a:schemeClr val="dk1"/>
              </a:solidFill>
              <a:latin typeface="Source Serif Pro"/>
              <a:ea typeface="Source Serif Pro"/>
              <a:cs typeface="Source Serif Pro"/>
              <a:sym typeface="Source Serif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Male vs. Female Cyclists</a:t>
            </a:r>
            <a:endParaRPr/>
          </a:p>
        </p:txBody>
      </p:sp>
      <p:grpSp>
        <p:nvGrpSpPr>
          <p:cNvPr id="575" name="Google Shape;575;p41"/>
          <p:cNvGrpSpPr/>
          <p:nvPr/>
        </p:nvGrpSpPr>
        <p:grpSpPr>
          <a:xfrm>
            <a:off x="337148" y="555367"/>
            <a:ext cx="269261" cy="352050"/>
            <a:chOff x="1367060" y="2422129"/>
            <a:chExt cx="269261" cy="352050"/>
          </a:xfrm>
        </p:grpSpPr>
        <p:sp>
          <p:nvSpPr>
            <p:cNvPr id="576" name="Google Shape;576;p41"/>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41"/>
          <p:cNvSpPr txBox="1"/>
          <p:nvPr>
            <p:ph idx="1" type="body"/>
          </p:nvPr>
        </p:nvSpPr>
        <p:spPr>
          <a:xfrm>
            <a:off x="311700" y="1017725"/>
            <a:ext cx="4761000" cy="371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1" lang="en" sz="1700">
                <a:solidFill>
                  <a:srgbClr val="A61C00"/>
                </a:solidFill>
              </a:rPr>
              <a:t>Benefits</a:t>
            </a:r>
            <a:endParaRPr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Specialized can run experimental trials for a </a:t>
            </a:r>
            <a:r>
              <a:rPr b="1" lang="en" sz="1700">
                <a:solidFill>
                  <a:srgbClr val="A61C00"/>
                </a:solidFill>
              </a:rPr>
              <a:t>wider demographic</a:t>
            </a:r>
            <a:r>
              <a:rPr lang="en" sz="1700">
                <a:solidFill>
                  <a:schemeClr val="dk1"/>
                </a:solidFill>
              </a:rPr>
              <a:t> </a:t>
            </a:r>
            <a:endParaRPr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Muscle properties and joint angle relationships can be </a:t>
            </a:r>
            <a:r>
              <a:rPr b="1" lang="en" sz="1700">
                <a:solidFill>
                  <a:srgbClr val="A61C00"/>
                </a:solidFill>
              </a:rPr>
              <a:t>customized in OpenSim </a:t>
            </a:r>
            <a:endParaRPr sz="1700"/>
          </a:p>
          <a:p>
            <a:pPr indent="0" lvl="0" marL="0" marR="0" rtl="0" algn="l">
              <a:lnSpc>
                <a:spcPct val="115000"/>
              </a:lnSpc>
              <a:spcBef>
                <a:spcPts val="0"/>
              </a:spcBef>
              <a:spcAft>
                <a:spcPts val="0"/>
              </a:spcAft>
              <a:buNone/>
            </a:pPr>
            <a:r>
              <a:t/>
            </a:r>
            <a:endParaRPr b="1" sz="1700">
              <a:solidFill>
                <a:srgbClr val="A61C00"/>
              </a:solidFill>
            </a:endParaRPr>
          </a:p>
          <a:p>
            <a:pPr indent="0" lvl="0" marL="0" marR="0" rtl="0" algn="l">
              <a:lnSpc>
                <a:spcPct val="115000"/>
              </a:lnSpc>
              <a:spcBef>
                <a:spcPts val="0"/>
              </a:spcBef>
              <a:spcAft>
                <a:spcPts val="0"/>
              </a:spcAft>
              <a:buNone/>
            </a:pPr>
            <a:r>
              <a:rPr b="1" i="1" lang="en" sz="1700">
                <a:solidFill>
                  <a:srgbClr val="A61C00"/>
                </a:solidFill>
              </a:rPr>
              <a:t>Drawbacks</a:t>
            </a:r>
            <a:endParaRPr sz="1700">
              <a:solidFill>
                <a:schemeClr val="dk1"/>
              </a:solidFill>
            </a:endParaRPr>
          </a:p>
          <a:p>
            <a:pPr indent="-336550" lvl="0" marL="457200" marR="0" rtl="0" algn="l">
              <a:lnSpc>
                <a:spcPct val="115000"/>
              </a:lnSpc>
              <a:spcBef>
                <a:spcPts val="0"/>
              </a:spcBef>
              <a:spcAft>
                <a:spcPts val="0"/>
              </a:spcAft>
              <a:buSzPts val="1700"/>
              <a:buChar char="●"/>
            </a:pPr>
            <a:r>
              <a:rPr b="1" lang="en" sz="1700">
                <a:solidFill>
                  <a:srgbClr val="A61C00"/>
                </a:solidFill>
              </a:rPr>
              <a:t>Minimal literature</a:t>
            </a:r>
            <a:r>
              <a:rPr lang="en" sz="1700">
                <a:solidFill>
                  <a:schemeClr val="dk1"/>
                </a:solidFill>
              </a:rPr>
              <a:t> on female cycling biomechanics</a:t>
            </a:r>
            <a:endParaRPr sz="1700">
              <a:solidFill>
                <a:schemeClr val="dk1"/>
              </a:solidFill>
            </a:endParaRPr>
          </a:p>
        </p:txBody>
      </p:sp>
      <p:pic>
        <p:nvPicPr>
          <p:cNvPr id="591" name="Google Shape;591;p41"/>
          <p:cNvPicPr preferRelativeResize="0"/>
          <p:nvPr/>
        </p:nvPicPr>
        <p:blipFill>
          <a:blip r:embed="rId3">
            <a:alphaModFix/>
          </a:blip>
          <a:stretch>
            <a:fillRect/>
          </a:stretch>
        </p:blipFill>
        <p:spPr>
          <a:xfrm>
            <a:off x="5433575" y="1295825"/>
            <a:ext cx="3481824" cy="2758125"/>
          </a:xfrm>
          <a:prstGeom prst="rect">
            <a:avLst/>
          </a:prstGeom>
          <a:noFill/>
          <a:ln>
            <a:noFill/>
          </a:ln>
        </p:spPr>
      </p:pic>
      <p:sp>
        <p:nvSpPr>
          <p:cNvPr id="592" name="Google Shape;592;p41"/>
          <p:cNvSpPr txBox="1"/>
          <p:nvPr/>
        </p:nvSpPr>
        <p:spPr>
          <a:xfrm>
            <a:off x="5676588" y="4053950"/>
            <a:ext cx="299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Depicting biomechanical (Q-angle) differences widespread between males and females (Pappas 2019)</a:t>
            </a:r>
            <a:endParaRPr i="1" sz="1200">
              <a:solidFill>
                <a:schemeClr val="dk1"/>
              </a:solidFill>
              <a:highlight>
                <a:srgbClr val="FFFF00"/>
              </a:highlight>
              <a:latin typeface="Source Serif Pro"/>
              <a:ea typeface="Source Serif Pro"/>
              <a:cs typeface="Source Serif Pro"/>
              <a:sym typeface="Source Serif Pro"/>
            </a:endParaRPr>
          </a:p>
        </p:txBody>
      </p:sp>
      <p:sp>
        <p:nvSpPr>
          <p:cNvPr id="593" name="Google Shape;593;p41"/>
          <p:cNvSpPr txBox="1"/>
          <p:nvPr/>
        </p:nvSpPr>
        <p:spPr>
          <a:xfrm>
            <a:off x="5385300" y="2743200"/>
            <a:ext cx="825300" cy="310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erif Pro"/>
                <a:ea typeface="Source Serif Pro"/>
                <a:cs typeface="Source Serif Pro"/>
                <a:sym typeface="Source Serif Pro"/>
              </a:rPr>
              <a:t>Q-angle</a:t>
            </a:r>
            <a:endParaRPr>
              <a:latin typeface="Source Serif Pro"/>
              <a:ea typeface="Source Serif Pro"/>
              <a:cs typeface="Source Serif Pro"/>
              <a:sym typeface="Source Serif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5"/>
          <p:cNvPicPr preferRelativeResize="0"/>
          <p:nvPr/>
        </p:nvPicPr>
        <p:blipFill>
          <a:blip r:embed="rId3">
            <a:alphaModFix/>
          </a:blip>
          <a:stretch>
            <a:fillRect/>
          </a:stretch>
        </p:blipFill>
        <p:spPr>
          <a:xfrm>
            <a:off x="5612101" y="1081164"/>
            <a:ext cx="3303300" cy="3263112"/>
          </a:xfrm>
          <a:prstGeom prst="rect">
            <a:avLst/>
          </a:prstGeom>
          <a:noFill/>
          <a:ln>
            <a:noFill/>
          </a:ln>
        </p:spPr>
      </p:pic>
      <p:sp>
        <p:nvSpPr>
          <p:cNvPr id="87" name="Google Shape;8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Definition</a:t>
            </a:r>
            <a:endParaRPr/>
          </a:p>
        </p:txBody>
      </p:sp>
      <p:sp>
        <p:nvSpPr>
          <p:cNvPr id="88" name="Google Shape;88;p15"/>
          <p:cNvSpPr txBox="1"/>
          <p:nvPr>
            <p:ph idx="1" type="body"/>
          </p:nvPr>
        </p:nvSpPr>
        <p:spPr>
          <a:xfrm>
            <a:off x="311700" y="1017725"/>
            <a:ext cx="5199300" cy="3956400"/>
          </a:xfrm>
          <a:prstGeom prst="rect">
            <a:avLst/>
          </a:prstGeom>
        </p:spPr>
        <p:txBody>
          <a:bodyPr anchorCtr="0" anchor="t" bIns="91425" lIns="91425" spcFirstLastPara="1" rIns="91425" wrap="square" tIns="91425">
            <a:normAutofit fontScale="25000" lnSpcReduction="10000"/>
          </a:bodyPr>
          <a:lstStyle/>
          <a:p>
            <a:pPr indent="-342900" lvl="0" marL="457200" rtl="0" algn="l">
              <a:lnSpc>
                <a:spcPct val="115000"/>
              </a:lnSpc>
              <a:spcBef>
                <a:spcPts val="0"/>
              </a:spcBef>
              <a:spcAft>
                <a:spcPts val="0"/>
              </a:spcAft>
              <a:buSzPct val="100000"/>
              <a:buChar char="●"/>
            </a:pPr>
            <a:r>
              <a:rPr lang="en" sz="7200">
                <a:solidFill>
                  <a:schemeClr val="dk1"/>
                </a:solidFill>
              </a:rPr>
              <a:t>Changing the seat (i.e. saddle) position (</a:t>
            </a:r>
            <a:r>
              <a:rPr b="1" lang="en" sz="7200">
                <a:solidFill>
                  <a:srgbClr val="FF0000"/>
                </a:solidFill>
              </a:rPr>
              <a:t>X</a:t>
            </a:r>
            <a:r>
              <a:rPr lang="en" sz="7200">
                <a:solidFill>
                  <a:schemeClr val="dk1"/>
                </a:solidFill>
              </a:rPr>
              <a:t>, </a:t>
            </a:r>
            <a:r>
              <a:rPr b="1" lang="en" sz="7200">
                <a:solidFill>
                  <a:srgbClr val="93C47D"/>
                </a:solidFill>
              </a:rPr>
              <a:t>Y</a:t>
            </a:r>
            <a:r>
              <a:rPr lang="en" sz="7200">
                <a:solidFill>
                  <a:schemeClr val="dk1"/>
                </a:solidFill>
              </a:rPr>
              <a:t>) of a bicycle can affect the power output and metabolic energy expenditure rate of the cyclist.</a:t>
            </a:r>
            <a:endParaRPr sz="7200">
              <a:solidFill>
                <a:schemeClr val="dk1"/>
              </a:solidFill>
            </a:endParaRPr>
          </a:p>
          <a:p>
            <a:pPr indent="-342900" lvl="1" marL="914400" rtl="0" algn="l">
              <a:lnSpc>
                <a:spcPct val="115000"/>
              </a:lnSpc>
              <a:spcBef>
                <a:spcPts val="0"/>
              </a:spcBef>
              <a:spcAft>
                <a:spcPts val="0"/>
              </a:spcAft>
              <a:buSzPct val="100000"/>
              <a:buChar char="○"/>
            </a:pPr>
            <a:r>
              <a:rPr lang="en" sz="7200"/>
              <a:t>An</a:t>
            </a:r>
            <a:r>
              <a:rPr b="1" lang="en" sz="7200"/>
              <a:t> </a:t>
            </a:r>
            <a:r>
              <a:rPr b="1" lang="en" sz="7200"/>
              <a:t>optimal saddle position</a:t>
            </a:r>
            <a:r>
              <a:rPr b="1" lang="en" sz="7200"/>
              <a:t> </a:t>
            </a:r>
            <a:r>
              <a:rPr lang="en" sz="7200"/>
              <a:t>can be achieved when</a:t>
            </a:r>
            <a:r>
              <a:rPr b="1" lang="en" sz="7200"/>
              <a:t> </a:t>
            </a:r>
            <a:r>
              <a:rPr b="1" lang="en" sz="7200"/>
              <a:t>metabolic energy expenditure rate is minimized</a:t>
            </a:r>
            <a:r>
              <a:rPr lang="en" sz="7200">
                <a:solidFill>
                  <a:schemeClr val="dk1"/>
                </a:solidFill>
              </a:rPr>
              <a:t> (Bini 2011, Wozniak 1991, Peveler 2011) </a:t>
            </a:r>
            <a:endParaRPr sz="7200">
              <a:solidFill>
                <a:schemeClr val="dk1"/>
              </a:solidFill>
            </a:endParaRPr>
          </a:p>
          <a:p>
            <a:pPr indent="-336550" lvl="0" marL="457200" rtl="0" algn="l">
              <a:lnSpc>
                <a:spcPct val="115000"/>
              </a:lnSpc>
              <a:spcBef>
                <a:spcPts val="0"/>
              </a:spcBef>
              <a:spcAft>
                <a:spcPts val="0"/>
              </a:spcAft>
              <a:buSzPct val="94444"/>
              <a:buChar char="●"/>
            </a:pPr>
            <a:r>
              <a:rPr b="1" i="1" lang="en" sz="7200">
                <a:solidFill>
                  <a:schemeClr val="dk1"/>
                </a:solidFill>
              </a:rPr>
              <a:t>Metabolic energy expenditure rate</a:t>
            </a:r>
            <a:r>
              <a:rPr lang="en" sz="7200">
                <a:solidFill>
                  <a:schemeClr val="dk1"/>
                </a:solidFill>
              </a:rPr>
              <a:t> is </a:t>
            </a:r>
            <a:r>
              <a:rPr lang="en" sz="7200">
                <a:solidFill>
                  <a:schemeClr val="dk1"/>
                </a:solidFill>
              </a:rPr>
              <a:t>proportional</a:t>
            </a:r>
            <a:r>
              <a:rPr lang="en" sz="7200">
                <a:solidFill>
                  <a:schemeClr val="dk1"/>
                </a:solidFill>
              </a:rPr>
              <a:t> to the sum of the resting metabolic expenditure rate and the ATP consumption rate of each muscle (Tsianos 2016)</a:t>
            </a:r>
            <a:r>
              <a:rPr lang="en" sz="2600">
                <a:solidFill>
                  <a:srgbClr val="FFFFFF"/>
                </a:solidFill>
              </a:rPr>
              <a:t>c da</a:t>
            </a:r>
            <a:r>
              <a:rPr lang="en" sz="2200">
                <a:solidFill>
                  <a:srgbClr val="FFFFFF"/>
                </a:solidFill>
              </a:rPr>
              <a:t>ta.</a:t>
            </a:r>
            <a:endParaRPr sz="2200">
              <a:solidFill>
                <a:srgbClr val="FFFFFF"/>
              </a:solidFill>
            </a:endParaRPr>
          </a:p>
        </p:txBody>
      </p:sp>
      <p:grpSp>
        <p:nvGrpSpPr>
          <p:cNvPr id="89" name="Google Shape;89;p15"/>
          <p:cNvGrpSpPr/>
          <p:nvPr/>
        </p:nvGrpSpPr>
        <p:grpSpPr>
          <a:xfrm>
            <a:off x="311705" y="553650"/>
            <a:ext cx="332012" cy="355454"/>
            <a:chOff x="7055134" y="2919170"/>
            <a:chExt cx="290321" cy="310820"/>
          </a:xfrm>
        </p:grpSpPr>
        <p:sp>
          <p:nvSpPr>
            <p:cNvPr id="90" name="Google Shape;90;p15"/>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1" name="Google Shape;91;p15"/>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2" name="Google Shape;92;p15"/>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3" name="Google Shape;93;p15"/>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4" name="Google Shape;94;p15"/>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5" name="Google Shape;95;p15"/>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6" name="Google Shape;96;p15"/>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7" name="Google Shape;97;p15"/>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8" name="Google Shape;98;p15"/>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9" name="Google Shape;99;p15"/>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00" name="Google Shape;100;p15"/>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01" name="Google Shape;101;p15"/>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02" name="Google Shape;102;p15"/>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03" name="Google Shape;103;p15"/>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Implications of Fatigue (Sprint &amp; Endurance)</a:t>
            </a:r>
            <a:endParaRPr/>
          </a:p>
        </p:txBody>
      </p:sp>
      <p:grpSp>
        <p:nvGrpSpPr>
          <p:cNvPr id="599" name="Google Shape;599;p42"/>
          <p:cNvGrpSpPr/>
          <p:nvPr/>
        </p:nvGrpSpPr>
        <p:grpSpPr>
          <a:xfrm>
            <a:off x="337148" y="555367"/>
            <a:ext cx="269261" cy="352050"/>
            <a:chOff x="1367060" y="2422129"/>
            <a:chExt cx="269261" cy="352050"/>
          </a:xfrm>
        </p:grpSpPr>
        <p:sp>
          <p:nvSpPr>
            <p:cNvPr id="600" name="Google Shape;600;p42"/>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2"/>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2"/>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2"/>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2"/>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2"/>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2"/>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2"/>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2"/>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2"/>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2"/>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2"/>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42"/>
          <p:cNvSpPr txBox="1"/>
          <p:nvPr>
            <p:ph idx="1" type="body"/>
          </p:nvPr>
        </p:nvSpPr>
        <p:spPr>
          <a:xfrm>
            <a:off x="311700" y="1017725"/>
            <a:ext cx="7145400" cy="371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1" lang="en" sz="1700">
                <a:solidFill>
                  <a:srgbClr val="A61C00"/>
                </a:solidFill>
              </a:rPr>
              <a:t>Benefits</a:t>
            </a:r>
            <a:endParaRPr sz="1100">
              <a:solidFill>
                <a:schemeClr val="dk1"/>
              </a:solidFill>
              <a:latin typeface="Calibri"/>
              <a:ea typeface="Calibri"/>
              <a:cs typeface="Calibri"/>
              <a:sym typeface="Calibri"/>
            </a:endParaRPr>
          </a:p>
          <a:p>
            <a:pPr indent="-336550" lvl="0" marL="457200" marR="0" rtl="0" algn="l">
              <a:lnSpc>
                <a:spcPct val="115000"/>
              </a:lnSpc>
              <a:spcBef>
                <a:spcPts val="0"/>
              </a:spcBef>
              <a:spcAft>
                <a:spcPts val="0"/>
              </a:spcAft>
              <a:buClr>
                <a:srgbClr val="A61C00"/>
              </a:buClr>
              <a:buSzPts val="1700"/>
              <a:buChar char="●"/>
            </a:pPr>
            <a:r>
              <a:rPr lang="en" sz="1700">
                <a:solidFill>
                  <a:schemeClr val="dk1"/>
                </a:solidFill>
              </a:rPr>
              <a:t>Allows Specialized to </a:t>
            </a:r>
            <a:r>
              <a:rPr b="1" lang="en" sz="1700">
                <a:solidFill>
                  <a:srgbClr val="A61C00"/>
                </a:solidFill>
              </a:rPr>
              <a:t>improve cycling performance</a:t>
            </a:r>
            <a:r>
              <a:rPr lang="en" sz="1700">
                <a:solidFill>
                  <a:schemeClr val="dk1"/>
                </a:solidFill>
              </a:rPr>
              <a:t> for sprinters or endurance riders with analysis of muscle fatigue</a:t>
            </a:r>
            <a:endParaRPr sz="1700">
              <a:solidFill>
                <a:schemeClr val="dk1"/>
              </a:solidFill>
            </a:endParaRPr>
          </a:p>
          <a:p>
            <a:pPr indent="-336550" lvl="0" marL="457200" marR="0" rtl="0" algn="l">
              <a:lnSpc>
                <a:spcPct val="115000"/>
              </a:lnSpc>
              <a:spcBef>
                <a:spcPts val="0"/>
              </a:spcBef>
              <a:spcAft>
                <a:spcPts val="0"/>
              </a:spcAft>
              <a:buClr>
                <a:srgbClr val="A61C00"/>
              </a:buClr>
              <a:buSzPts val="1700"/>
              <a:buChar char="●"/>
            </a:pPr>
            <a:r>
              <a:rPr lang="en" sz="1700">
                <a:solidFill>
                  <a:schemeClr val="dk1"/>
                </a:solidFill>
              </a:rPr>
              <a:t>Helps cyclists understand how </a:t>
            </a:r>
            <a:r>
              <a:rPr lang="en" sz="1700"/>
              <a:t>to manage</a:t>
            </a:r>
            <a:r>
              <a:rPr b="1" lang="en" sz="1700">
                <a:solidFill>
                  <a:srgbClr val="A61C00"/>
                </a:solidFill>
              </a:rPr>
              <a:t> muscle recovery</a:t>
            </a:r>
            <a:r>
              <a:rPr lang="en" sz="1700">
                <a:solidFill>
                  <a:schemeClr val="dk1"/>
                </a:solidFill>
              </a:rPr>
              <a:t> from strenuous activation</a:t>
            </a:r>
            <a:endParaRPr sz="1700">
              <a:solidFill>
                <a:schemeClr val="dk1"/>
              </a:solidFill>
            </a:endParaRPr>
          </a:p>
          <a:p>
            <a:pPr indent="-336550" lvl="0" marL="457200" marR="0" rtl="0" algn="l">
              <a:lnSpc>
                <a:spcPct val="115000"/>
              </a:lnSpc>
              <a:spcBef>
                <a:spcPts val="0"/>
              </a:spcBef>
              <a:spcAft>
                <a:spcPts val="0"/>
              </a:spcAft>
              <a:buClr>
                <a:srgbClr val="A61C00"/>
              </a:buClr>
              <a:buSzPts val="1700"/>
              <a:buChar char="●"/>
            </a:pPr>
            <a:r>
              <a:rPr lang="en" sz="1700">
                <a:solidFill>
                  <a:schemeClr val="dk1"/>
                </a:solidFill>
              </a:rPr>
              <a:t>Opportunity to validate OpenSim fatigue results using </a:t>
            </a:r>
            <a:r>
              <a:rPr b="1" lang="en" sz="1700">
                <a:solidFill>
                  <a:srgbClr val="A61C00"/>
                </a:solidFill>
              </a:rPr>
              <a:t>electromyography (EMG)</a:t>
            </a:r>
            <a:endParaRPr b="1" sz="1700">
              <a:solidFill>
                <a:srgbClr val="A61C00"/>
              </a:solidFill>
            </a:endParaRPr>
          </a:p>
          <a:p>
            <a:pPr indent="0" lvl="0" marL="0" marR="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None/>
            </a:pPr>
            <a:r>
              <a:rPr b="1" i="1" lang="en" sz="1700">
                <a:solidFill>
                  <a:srgbClr val="A61C00"/>
                </a:solidFill>
              </a:rPr>
              <a:t>Drawbacks</a:t>
            </a:r>
            <a:endParaRPr sz="1100">
              <a:solidFill>
                <a:schemeClr val="dk1"/>
              </a:solidFill>
              <a:latin typeface="Calibri"/>
              <a:ea typeface="Calibri"/>
              <a:cs typeface="Calibri"/>
              <a:sym typeface="Calibri"/>
            </a:endParaRPr>
          </a:p>
          <a:p>
            <a:pPr indent="-336550" lvl="0" marL="457200" marR="0" rtl="0" algn="l">
              <a:lnSpc>
                <a:spcPct val="115000"/>
              </a:lnSpc>
              <a:spcBef>
                <a:spcPts val="0"/>
              </a:spcBef>
              <a:spcAft>
                <a:spcPts val="0"/>
              </a:spcAft>
              <a:buClr>
                <a:srgbClr val="A61C00"/>
              </a:buClr>
              <a:buSzPts val="1700"/>
              <a:buChar char="●"/>
            </a:pPr>
            <a:r>
              <a:rPr lang="en" sz="1700"/>
              <a:t>Uncertainty of OpenSim to run </a:t>
            </a:r>
            <a:r>
              <a:rPr b="1" lang="en" sz="1700">
                <a:solidFill>
                  <a:srgbClr val="A61C00"/>
                </a:solidFill>
              </a:rPr>
              <a:t>long-term analysis</a:t>
            </a:r>
            <a:r>
              <a:rPr lang="en" sz="1700"/>
              <a:t> (several hours)</a:t>
            </a:r>
            <a:endParaRPr sz="1700"/>
          </a:p>
          <a:p>
            <a:pPr indent="-336550" lvl="0" marL="457200" marR="0" rtl="0" algn="l">
              <a:lnSpc>
                <a:spcPct val="115000"/>
              </a:lnSpc>
              <a:spcBef>
                <a:spcPts val="0"/>
              </a:spcBef>
              <a:spcAft>
                <a:spcPts val="0"/>
              </a:spcAft>
              <a:buClr>
                <a:srgbClr val="A61C00"/>
              </a:buClr>
              <a:buSzPts val="1700"/>
              <a:buChar char="●"/>
            </a:pPr>
            <a:r>
              <a:rPr lang="en" sz="1700"/>
              <a:t>Difficult to evaluate “fatigue” </a:t>
            </a:r>
            <a:endParaRPr sz="1700"/>
          </a:p>
          <a:p>
            <a:pPr indent="0" lvl="0" marL="0" rtl="0" algn="l">
              <a:spcBef>
                <a:spcPts val="0"/>
              </a:spcBef>
              <a:spcAft>
                <a:spcPts val="1200"/>
              </a:spcAft>
              <a:buNone/>
            </a:pPr>
            <a:r>
              <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Honorable Mentions</a:t>
            </a:r>
            <a:endParaRPr/>
          </a:p>
        </p:txBody>
      </p:sp>
      <p:grpSp>
        <p:nvGrpSpPr>
          <p:cNvPr id="620" name="Google Shape;620;p43"/>
          <p:cNvGrpSpPr/>
          <p:nvPr/>
        </p:nvGrpSpPr>
        <p:grpSpPr>
          <a:xfrm>
            <a:off x="337148" y="555367"/>
            <a:ext cx="269261" cy="352050"/>
            <a:chOff x="1367060" y="2422129"/>
            <a:chExt cx="269261" cy="352050"/>
          </a:xfrm>
        </p:grpSpPr>
        <p:sp>
          <p:nvSpPr>
            <p:cNvPr id="621" name="Google Shape;621;p43"/>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3"/>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3"/>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3"/>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3"/>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3"/>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43"/>
          <p:cNvSpPr txBox="1"/>
          <p:nvPr>
            <p:ph idx="1" type="body"/>
          </p:nvPr>
        </p:nvSpPr>
        <p:spPr>
          <a:xfrm>
            <a:off x="673375" y="4229150"/>
            <a:ext cx="2958900" cy="79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a:t>Applying Aerodynamic Drag Forces</a:t>
            </a:r>
            <a:endParaRPr b="1"/>
          </a:p>
        </p:txBody>
      </p:sp>
      <p:sp>
        <p:nvSpPr>
          <p:cNvPr id="636" name="Google Shape;636;p43"/>
          <p:cNvSpPr txBox="1"/>
          <p:nvPr>
            <p:ph idx="1" type="body"/>
          </p:nvPr>
        </p:nvSpPr>
        <p:spPr>
          <a:xfrm>
            <a:off x="5121176" y="978675"/>
            <a:ext cx="3518700" cy="5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Validating Ground Reaction Forces with Experimental Data</a:t>
            </a:r>
            <a:endParaRPr b="1">
              <a:solidFill>
                <a:schemeClr val="dk1"/>
              </a:solidFill>
            </a:endParaRPr>
          </a:p>
          <a:p>
            <a:pPr indent="0" lvl="0" marL="0" rtl="0" algn="l">
              <a:spcBef>
                <a:spcPts val="1200"/>
              </a:spcBef>
              <a:spcAft>
                <a:spcPts val="1200"/>
              </a:spcAft>
              <a:buNone/>
            </a:pPr>
            <a:r>
              <a:t/>
            </a:r>
            <a:endParaRPr b="1"/>
          </a:p>
        </p:txBody>
      </p:sp>
      <p:sp>
        <p:nvSpPr>
          <p:cNvPr id="637" name="Google Shape;637;p43"/>
          <p:cNvSpPr txBox="1"/>
          <p:nvPr>
            <p:ph idx="1" type="body"/>
          </p:nvPr>
        </p:nvSpPr>
        <p:spPr>
          <a:xfrm>
            <a:off x="4024025" y="4263650"/>
            <a:ext cx="26520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Modeling </a:t>
            </a:r>
            <a:r>
              <a:rPr b="1" lang="en">
                <a:solidFill>
                  <a:schemeClr val="dk1"/>
                </a:solidFill>
              </a:rPr>
              <a:t>Handlebars and Vary Locations</a:t>
            </a:r>
            <a:endParaRPr b="1">
              <a:solidFill>
                <a:schemeClr val="dk1"/>
              </a:solidFill>
            </a:endParaRPr>
          </a:p>
          <a:p>
            <a:pPr indent="0" lvl="0" marL="0" rtl="0" algn="l">
              <a:spcBef>
                <a:spcPts val="1200"/>
              </a:spcBef>
              <a:spcAft>
                <a:spcPts val="1200"/>
              </a:spcAft>
              <a:buNone/>
            </a:pPr>
            <a:r>
              <a:t/>
            </a:r>
            <a:endParaRPr b="1"/>
          </a:p>
        </p:txBody>
      </p:sp>
      <p:sp>
        <p:nvSpPr>
          <p:cNvPr id="638" name="Google Shape;638;p43"/>
          <p:cNvSpPr txBox="1"/>
          <p:nvPr>
            <p:ph idx="1" type="body"/>
          </p:nvPr>
        </p:nvSpPr>
        <p:spPr>
          <a:xfrm>
            <a:off x="2352000" y="1193275"/>
            <a:ext cx="2739600" cy="5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Different Cycling Gaits</a:t>
            </a:r>
            <a:endParaRPr b="1">
              <a:solidFill>
                <a:schemeClr val="dk1"/>
              </a:solidFill>
            </a:endParaRPr>
          </a:p>
          <a:p>
            <a:pPr indent="0" lvl="0" marL="0" rtl="0" algn="l">
              <a:spcBef>
                <a:spcPts val="1200"/>
              </a:spcBef>
              <a:spcAft>
                <a:spcPts val="1200"/>
              </a:spcAft>
              <a:buNone/>
            </a:pPr>
            <a:r>
              <a:t/>
            </a:r>
            <a:endParaRPr b="1"/>
          </a:p>
        </p:txBody>
      </p:sp>
      <p:grpSp>
        <p:nvGrpSpPr>
          <p:cNvPr id="639" name="Google Shape;639;p43"/>
          <p:cNvGrpSpPr/>
          <p:nvPr/>
        </p:nvGrpSpPr>
        <p:grpSpPr>
          <a:xfrm>
            <a:off x="1371599" y="1695470"/>
            <a:ext cx="6400796" cy="2666968"/>
            <a:chOff x="6796238" y="3158297"/>
            <a:chExt cx="1630319" cy="677257"/>
          </a:xfrm>
        </p:grpSpPr>
        <p:cxnSp>
          <p:nvCxnSpPr>
            <p:cNvPr id="640" name="Google Shape;640;p43"/>
            <p:cNvCxnSpPr/>
            <p:nvPr/>
          </p:nvCxnSpPr>
          <p:spPr>
            <a:xfrm>
              <a:off x="7012244" y="3664854"/>
              <a:ext cx="0" cy="170700"/>
            </a:xfrm>
            <a:prstGeom prst="straightConnector1">
              <a:avLst/>
            </a:prstGeom>
            <a:noFill/>
            <a:ln cap="flat" cmpd="sng" w="9525">
              <a:solidFill>
                <a:srgbClr val="980000"/>
              </a:solidFill>
              <a:prstDash val="solid"/>
              <a:round/>
              <a:headEnd len="med" w="med" type="none"/>
              <a:tailEnd len="med" w="med" type="diamond"/>
            </a:ln>
          </p:spPr>
        </p:cxnSp>
        <p:cxnSp>
          <p:nvCxnSpPr>
            <p:cNvPr id="641" name="Google Shape;641;p43"/>
            <p:cNvCxnSpPr/>
            <p:nvPr/>
          </p:nvCxnSpPr>
          <p:spPr>
            <a:xfrm>
              <a:off x="7810957" y="3664854"/>
              <a:ext cx="0" cy="170700"/>
            </a:xfrm>
            <a:prstGeom prst="straightConnector1">
              <a:avLst/>
            </a:prstGeom>
            <a:noFill/>
            <a:ln cap="flat" cmpd="sng" w="9525">
              <a:solidFill>
                <a:srgbClr val="980000"/>
              </a:solidFill>
              <a:prstDash val="solid"/>
              <a:round/>
              <a:headEnd len="med" w="med" type="none"/>
              <a:tailEnd len="med" w="med" type="diamond"/>
            </a:ln>
          </p:spPr>
        </p:cxnSp>
        <p:cxnSp>
          <p:nvCxnSpPr>
            <p:cNvPr id="642" name="Google Shape;642;p43"/>
            <p:cNvCxnSpPr/>
            <p:nvPr/>
          </p:nvCxnSpPr>
          <p:spPr>
            <a:xfrm rot="10800000">
              <a:off x="8196652" y="3170826"/>
              <a:ext cx="0" cy="169800"/>
            </a:xfrm>
            <a:prstGeom prst="straightConnector1">
              <a:avLst/>
            </a:prstGeom>
            <a:noFill/>
            <a:ln cap="flat" cmpd="sng" w="9525">
              <a:solidFill>
                <a:srgbClr val="980000"/>
              </a:solidFill>
              <a:prstDash val="solid"/>
              <a:round/>
              <a:headEnd len="med" w="med" type="none"/>
              <a:tailEnd len="med" w="med" type="diamond"/>
            </a:ln>
          </p:spPr>
        </p:cxnSp>
        <p:cxnSp>
          <p:nvCxnSpPr>
            <p:cNvPr id="643" name="Google Shape;643;p43"/>
            <p:cNvCxnSpPr/>
            <p:nvPr/>
          </p:nvCxnSpPr>
          <p:spPr>
            <a:xfrm rot="10800000">
              <a:off x="7411601" y="3158297"/>
              <a:ext cx="0" cy="170700"/>
            </a:xfrm>
            <a:prstGeom prst="straightConnector1">
              <a:avLst/>
            </a:prstGeom>
            <a:noFill/>
            <a:ln cap="flat" cmpd="sng" w="9525">
              <a:solidFill>
                <a:srgbClr val="980000"/>
              </a:solidFill>
              <a:prstDash val="solid"/>
              <a:round/>
              <a:headEnd len="med" w="med" type="none"/>
              <a:tailEnd len="med" w="med" type="diamond"/>
            </a:ln>
          </p:spPr>
        </p:cxnSp>
        <p:grpSp>
          <p:nvGrpSpPr>
            <p:cNvPr id="644" name="Google Shape;644;p43"/>
            <p:cNvGrpSpPr/>
            <p:nvPr/>
          </p:nvGrpSpPr>
          <p:grpSpPr>
            <a:xfrm>
              <a:off x="6796238" y="3311904"/>
              <a:ext cx="1630319" cy="377697"/>
              <a:chOff x="6796238" y="3311904"/>
              <a:chExt cx="1630319" cy="377697"/>
            </a:xfrm>
          </p:grpSpPr>
          <p:sp>
            <p:nvSpPr>
              <p:cNvPr id="645" name="Google Shape;645;p43"/>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3"/>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3"/>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 name="Google Shape;648;p43"/>
          <p:cNvGrpSpPr/>
          <p:nvPr/>
        </p:nvGrpSpPr>
        <p:grpSpPr>
          <a:xfrm>
            <a:off x="2073259" y="2859421"/>
            <a:ext cx="278739" cy="339073"/>
            <a:chOff x="1768821" y="3361108"/>
            <a:chExt cx="278739" cy="339073"/>
          </a:xfrm>
        </p:grpSpPr>
        <p:sp>
          <p:nvSpPr>
            <p:cNvPr id="649" name="Google Shape;649;p43"/>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3"/>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3"/>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3"/>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3"/>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3"/>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3"/>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3"/>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3"/>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43"/>
          <p:cNvGrpSpPr/>
          <p:nvPr/>
        </p:nvGrpSpPr>
        <p:grpSpPr>
          <a:xfrm>
            <a:off x="3632271" y="2859421"/>
            <a:ext cx="278739" cy="339073"/>
            <a:chOff x="1768821" y="3361108"/>
            <a:chExt cx="278739" cy="339073"/>
          </a:xfrm>
        </p:grpSpPr>
        <p:sp>
          <p:nvSpPr>
            <p:cNvPr id="661" name="Google Shape;661;p43"/>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43"/>
          <p:cNvGrpSpPr/>
          <p:nvPr/>
        </p:nvGrpSpPr>
        <p:grpSpPr>
          <a:xfrm>
            <a:off x="5210659" y="2859421"/>
            <a:ext cx="278739" cy="339073"/>
            <a:chOff x="1768821" y="3361108"/>
            <a:chExt cx="278739" cy="339073"/>
          </a:xfrm>
        </p:grpSpPr>
        <p:sp>
          <p:nvSpPr>
            <p:cNvPr id="673" name="Google Shape;673;p43"/>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3"/>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43"/>
          <p:cNvGrpSpPr/>
          <p:nvPr/>
        </p:nvGrpSpPr>
        <p:grpSpPr>
          <a:xfrm>
            <a:off x="6789046" y="2859421"/>
            <a:ext cx="278739" cy="339073"/>
            <a:chOff x="1768821" y="3361108"/>
            <a:chExt cx="278739" cy="339073"/>
          </a:xfrm>
        </p:grpSpPr>
        <p:sp>
          <p:nvSpPr>
            <p:cNvPr id="685" name="Google Shape;685;p43"/>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Plan: Next 3 Weeks</a:t>
            </a:r>
            <a:endParaRPr/>
          </a:p>
        </p:txBody>
      </p:sp>
      <p:grpSp>
        <p:nvGrpSpPr>
          <p:cNvPr id="701" name="Google Shape;701;p44"/>
          <p:cNvGrpSpPr/>
          <p:nvPr/>
        </p:nvGrpSpPr>
        <p:grpSpPr>
          <a:xfrm>
            <a:off x="311712" y="559740"/>
            <a:ext cx="320143" cy="343269"/>
            <a:chOff x="1750887" y="2425727"/>
            <a:chExt cx="320143" cy="343269"/>
          </a:xfrm>
        </p:grpSpPr>
        <p:sp>
          <p:nvSpPr>
            <p:cNvPr id="702" name="Google Shape;702;p44"/>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4"/>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Plan: Next 3 Weeks</a:t>
            </a:r>
            <a:endParaRPr/>
          </a:p>
        </p:txBody>
      </p:sp>
      <p:grpSp>
        <p:nvGrpSpPr>
          <p:cNvPr id="709" name="Google Shape;709;p45"/>
          <p:cNvGrpSpPr/>
          <p:nvPr/>
        </p:nvGrpSpPr>
        <p:grpSpPr>
          <a:xfrm>
            <a:off x="311712" y="559740"/>
            <a:ext cx="320143" cy="343269"/>
            <a:chOff x="1750887" y="2425727"/>
            <a:chExt cx="320143" cy="343269"/>
          </a:xfrm>
        </p:grpSpPr>
        <p:sp>
          <p:nvSpPr>
            <p:cNvPr id="710" name="Google Shape;710;p45"/>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45"/>
          <p:cNvSpPr txBox="1"/>
          <p:nvPr/>
        </p:nvSpPr>
        <p:spPr>
          <a:xfrm>
            <a:off x="439150" y="1171050"/>
            <a:ext cx="8295000" cy="3115800"/>
          </a:xfrm>
          <a:prstGeom prst="rect">
            <a:avLst/>
          </a:prstGeom>
          <a:noFill/>
          <a:ln>
            <a:noFill/>
          </a:ln>
        </p:spPr>
        <p:txBody>
          <a:bodyPr anchorCtr="0" anchor="t" bIns="91425" lIns="91425" spcFirstLastPara="1" rIns="91425" wrap="square" tIns="91425">
            <a:spAutoFit/>
          </a:bodyPr>
          <a:lstStyle/>
          <a:p>
            <a:pPr indent="-336550" lvl="0" marL="457200" rtl="0" algn="l">
              <a:lnSpc>
                <a:spcPct val="107916"/>
              </a:lnSpc>
              <a:spcBef>
                <a:spcPts val="0"/>
              </a:spcBef>
              <a:spcAft>
                <a:spcPts val="0"/>
              </a:spcAft>
              <a:buClr>
                <a:srgbClr val="A61C00"/>
              </a:buClr>
              <a:buSzPts val="1700"/>
              <a:buFont typeface="Source Serif Pro"/>
              <a:buChar char="●"/>
            </a:pPr>
            <a:r>
              <a:rPr lang="en" sz="1700">
                <a:solidFill>
                  <a:schemeClr val="dk1"/>
                </a:solidFill>
                <a:latin typeface="Source Serif Pro"/>
                <a:ea typeface="Source Serif Pro"/>
                <a:cs typeface="Source Serif Pro"/>
                <a:sym typeface="Source Serif Pro"/>
              </a:rPr>
              <a:t>Explore </a:t>
            </a:r>
            <a:r>
              <a:rPr b="1" lang="en" sz="1700">
                <a:solidFill>
                  <a:srgbClr val="A61C00"/>
                </a:solidFill>
                <a:latin typeface="Source Serif Pro"/>
                <a:ea typeface="Source Serif Pro"/>
                <a:cs typeface="Source Serif Pro"/>
                <a:sym typeface="Source Serif Pro"/>
              </a:rPr>
              <a:t>larger ranges of saddle positions</a:t>
            </a:r>
            <a:r>
              <a:rPr lang="en" sz="1700">
                <a:solidFill>
                  <a:schemeClr val="dk1"/>
                </a:solidFill>
                <a:latin typeface="Source Serif Pro"/>
                <a:ea typeface="Source Serif Pro"/>
                <a:cs typeface="Source Serif Pro"/>
                <a:sym typeface="Source Serif Pro"/>
              </a:rPr>
              <a:t> </a:t>
            </a:r>
            <a:r>
              <a:rPr lang="en" sz="1700">
                <a:latin typeface="Source Serif Pro"/>
                <a:ea typeface="Source Serif Pro"/>
                <a:cs typeface="Source Serif Pro"/>
                <a:sym typeface="Source Serif Pro"/>
              </a:rPr>
              <a:t>based on literature</a:t>
            </a:r>
            <a:endParaRPr sz="1700">
              <a:latin typeface="Source Serif Pro"/>
              <a:ea typeface="Source Serif Pro"/>
              <a:cs typeface="Source Serif Pro"/>
              <a:sym typeface="Source Serif Pro"/>
            </a:endParaRPr>
          </a:p>
          <a:p>
            <a:pPr indent="0" lvl="0" marL="457200" rtl="0" algn="l">
              <a:lnSpc>
                <a:spcPct val="107916"/>
              </a:lnSpc>
              <a:spcBef>
                <a:spcPts val="800"/>
              </a:spcBef>
              <a:spcAft>
                <a:spcPts val="0"/>
              </a:spcAft>
              <a:buNone/>
            </a:pPr>
            <a:r>
              <a:t/>
            </a:r>
            <a:endParaRPr sz="1700">
              <a:solidFill>
                <a:schemeClr val="dk1"/>
              </a:solidFill>
              <a:latin typeface="Source Serif Pro"/>
              <a:ea typeface="Source Serif Pro"/>
              <a:cs typeface="Source Serif Pro"/>
              <a:sym typeface="Source Serif Pro"/>
            </a:endParaRPr>
          </a:p>
          <a:p>
            <a:pPr indent="-336550" lvl="0" marL="457200" rtl="0" algn="l">
              <a:lnSpc>
                <a:spcPct val="107916"/>
              </a:lnSpc>
              <a:spcBef>
                <a:spcPts val="800"/>
              </a:spcBef>
              <a:spcAft>
                <a:spcPts val="0"/>
              </a:spcAft>
              <a:buClr>
                <a:srgbClr val="A61C00"/>
              </a:buClr>
              <a:buSzPts val="1700"/>
              <a:buFont typeface="Source Serif Pro"/>
              <a:buChar char="●"/>
            </a:pPr>
            <a:r>
              <a:rPr lang="en" sz="1700">
                <a:solidFill>
                  <a:schemeClr val="dk1"/>
                </a:solidFill>
                <a:latin typeface="Source Serif Pro"/>
                <a:ea typeface="Source Serif Pro"/>
                <a:cs typeface="Source Serif Pro"/>
                <a:sym typeface="Source Serif Pro"/>
              </a:rPr>
              <a:t>Analyze </a:t>
            </a:r>
            <a:r>
              <a:rPr b="1" lang="en" sz="1700">
                <a:solidFill>
                  <a:srgbClr val="A61C00"/>
                </a:solidFill>
                <a:latin typeface="Source Serif Pro"/>
                <a:ea typeface="Source Serif Pro"/>
                <a:cs typeface="Source Serif Pro"/>
                <a:sym typeface="Source Serif Pro"/>
              </a:rPr>
              <a:t>muscle states output</a:t>
            </a:r>
            <a:r>
              <a:rPr b="1" i="1" lang="en" sz="1700">
                <a:solidFill>
                  <a:schemeClr val="dk1"/>
                </a:solidFill>
                <a:latin typeface="Source Serif Pro"/>
                <a:ea typeface="Source Serif Pro"/>
                <a:cs typeface="Source Serif Pro"/>
                <a:sym typeface="Source Serif Pro"/>
              </a:rPr>
              <a:t> </a:t>
            </a:r>
            <a:r>
              <a:rPr lang="en" sz="1700">
                <a:solidFill>
                  <a:schemeClr val="dk1"/>
                </a:solidFill>
                <a:latin typeface="Source Serif Pro"/>
                <a:ea typeface="Source Serif Pro"/>
                <a:cs typeface="Source Serif Pro"/>
                <a:sym typeface="Source Serif Pro"/>
              </a:rPr>
              <a:t>(muscle lengths, muscle velocities) from simulated forward kinematics </a:t>
            </a:r>
            <a:endParaRPr sz="1700">
              <a:solidFill>
                <a:schemeClr val="dk1"/>
              </a:solidFill>
              <a:latin typeface="Source Serif Pro"/>
              <a:ea typeface="Source Serif Pro"/>
              <a:cs typeface="Source Serif Pro"/>
              <a:sym typeface="Source Serif Pro"/>
            </a:endParaRPr>
          </a:p>
          <a:p>
            <a:pPr indent="-336550" lvl="1" marL="914400" rtl="0" algn="l">
              <a:lnSpc>
                <a:spcPct val="107916"/>
              </a:lnSpc>
              <a:spcBef>
                <a:spcPts val="0"/>
              </a:spcBef>
              <a:spcAft>
                <a:spcPts val="0"/>
              </a:spcAft>
              <a:buSzPts val="1700"/>
              <a:buChar char="○"/>
            </a:pPr>
            <a:r>
              <a:rPr lang="en" sz="1700">
                <a:solidFill>
                  <a:schemeClr val="dk1"/>
                </a:solidFill>
                <a:latin typeface="Source Serif Pro"/>
                <a:ea typeface="Source Serif Pro"/>
                <a:cs typeface="Source Serif Pro"/>
                <a:sym typeface="Source Serif Pro"/>
              </a:rPr>
              <a:t>Avoids using the CMC Tool</a:t>
            </a:r>
            <a:endParaRPr sz="1700">
              <a:solidFill>
                <a:schemeClr val="dk1"/>
              </a:solidFill>
              <a:latin typeface="Source Serif Pro"/>
              <a:ea typeface="Source Serif Pro"/>
              <a:cs typeface="Source Serif Pro"/>
              <a:sym typeface="Source Serif Pro"/>
            </a:endParaRPr>
          </a:p>
          <a:p>
            <a:pPr indent="0" lvl="0" marL="0" rtl="0" algn="l">
              <a:lnSpc>
                <a:spcPct val="107916"/>
              </a:lnSpc>
              <a:spcBef>
                <a:spcPts val="800"/>
              </a:spcBef>
              <a:spcAft>
                <a:spcPts val="0"/>
              </a:spcAft>
              <a:buNone/>
            </a:pPr>
            <a:r>
              <a:t/>
            </a:r>
            <a:endParaRPr sz="1700">
              <a:solidFill>
                <a:schemeClr val="dk1"/>
              </a:solidFill>
              <a:latin typeface="Source Serif Pro"/>
              <a:ea typeface="Source Serif Pro"/>
              <a:cs typeface="Source Serif Pro"/>
              <a:sym typeface="Source Serif Pro"/>
            </a:endParaRPr>
          </a:p>
          <a:p>
            <a:pPr indent="-336550" lvl="0" marL="457200" rtl="0" algn="l">
              <a:lnSpc>
                <a:spcPct val="107916"/>
              </a:lnSpc>
              <a:spcBef>
                <a:spcPts val="800"/>
              </a:spcBef>
              <a:spcAft>
                <a:spcPts val="0"/>
              </a:spcAft>
              <a:buClr>
                <a:srgbClr val="A61C00"/>
              </a:buClr>
              <a:buSzPts val="1700"/>
              <a:buFont typeface="Source Serif Pro"/>
              <a:buChar char="●"/>
            </a:pPr>
            <a:r>
              <a:rPr b="1" lang="en" sz="1700">
                <a:solidFill>
                  <a:srgbClr val="A61C00"/>
                </a:solidFill>
                <a:latin typeface="Source Serif Pro"/>
                <a:ea typeface="Source Serif Pro"/>
                <a:cs typeface="Source Serif Pro"/>
                <a:sym typeface="Source Serif Pro"/>
              </a:rPr>
              <a:t>Add complexity</a:t>
            </a:r>
            <a:r>
              <a:rPr lang="en" sz="1700">
                <a:solidFill>
                  <a:schemeClr val="dk1"/>
                </a:solidFill>
                <a:latin typeface="Source Serif Pro"/>
                <a:ea typeface="Source Serif Pro"/>
                <a:cs typeface="Source Serif Pro"/>
                <a:sym typeface="Source Serif Pro"/>
              </a:rPr>
              <a:t> to the OpenSim model</a:t>
            </a:r>
            <a:endParaRPr sz="1700">
              <a:solidFill>
                <a:schemeClr val="dk1"/>
              </a:solidFill>
              <a:latin typeface="Source Serif Pro"/>
              <a:ea typeface="Source Serif Pro"/>
              <a:cs typeface="Source Serif Pro"/>
              <a:sym typeface="Source Serif Pro"/>
            </a:endParaRPr>
          </a:p>
          <a:p>
            <a:pPr indent="-336550" lvl="1" marL="914400" rtl="0" algn="l">
              <a:lnSpc>
                <a:spcPct val="107916"/>
              </a:lnSpc>
              <a:spcBef>
                <a:spcPts val="0"/>
              </a:spcBef>
              <a:spcAft>
                <a:spcPts val="0"/>
              </a:spcAft>
              <a:buSzPts val="1700"/>
              <a:buChar char="○"/>
            </a:pPr>
            <a:r>
              <a:rPr lang="en" sz="1700">
                <a:solidFill>
                  <a:schemeClr val="dk1"/>
                </a:solidFill>
                <a:latin typeface="Source Serif Pro"/>
                <a:ea typeface="Source Serif Pro"/>
                <a:cs typeface="Source Serif Pro"/>
                <a:sym typeface="Source Serif Pro"/>
              </a:rPr>
              <a:t>Adding muscles for the lower leg</a:t>
            </a:r>
            <a:endParaRPr sz="1700">
              <a:solidFill>
                <a:schemeClr val="dk1"/>
              </a:solidFill>
              <a:latin typeface="Source Serif Pro"/>
              <a:ea typeface="Source Serif Pro"/>
              <a:cs typeface="Source Serif Pro"/>
              <a:sym typeface="Source Serif Pro"/>
            </a:endParaRPr>
          </a:p>
          <a:p>
            <a:pPr indent="-336550" lvl="1" marL="914400" rtl="0" algn="l">
              <a:lnSpc>
                <a:spcPct val="107916"/>
              </a:lnSpc>
              <a:spcBef>
                <a:spcPts val="0"/>
              </a:spcBef>
              <a:spcAft>
                <a:spcPts val="0"/>
              </a:spcAft>
              <a:buClr>
                <a:schemeClr val="dk1"/>
              </a:buClr>
              <a:buSzPts val="1700"/>
              <a:buFont typeface="Source Serif Pro"/>
              <a:buChar char="○"/>
            </a:pPr>
            <a:r>
              <a:rPr lang="en" sz="1700">
                <a:solidFill>
                  <a:schemeClr val="dk1"/>
                </a:solidFill>
                <a:latin typeface="Source Serif Pro"/>
                <a:ea typeface="Source Serif Pro"/>
                <a:cs typeface="Source Serif Pro"/>
                <a:sym typeface="Source Serif Pro"/>
              </a:rPr>
              <a:t>Adding a </a:t>
            </a:r>
            <a:r>
              <a:rPr lang="en" sz="1700">
                <a:solidFill>
                  <a:schemeClr val="dk1"/>
                </a:solidFill>
                <a:latin typeface="Source Serif Pro"/>
                <a:ea typeface="Source Serif Pro"/>
                <a:cs typeface="Source Serif Pro"/>
                <a:sym typeface="Source Serif Pro"/>
              </a:rPr>
              <a:t>second</a:t>
            </a:r>
            <a:r>
              <a:rPr lang="en" sz="1700">
                <a:solidFill>
                  <a:schemeClr val="dk1"/>
                </a:solidFill>
                <a:latin typeface="Source Serif Pro"/>
                <a:ea typeface="Source Serif Pro"/>
                <a:cs typeface="Source Serif Pro"/>
                <a:sym typeface="Source Serif Pro"/>
              </a:rPr>
              <a:t> leg</a:t>
            </a:r>
            <a:endParaRPr sz="1700">
              <a:latin typeface="Source Serif Pro"/>
              <a:ea typeface="Source Serif Pro"/>
              <a:cs typeface="Source Serif Pro"/>
              <a:sym typeface="Source Serif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Plan: Exploring More Saddle Positions</a:t>
            </a:r>
            <a:endParaRPr/>
          </a:p>
        </p:txBody>
      </p:sp>
      <p:grpSp>
        <p:nvGrpSpPr>
          <p:cNvPr id="718" name="Google Shape;718;p46"/>
          <p:cNvGrpSpPr/>
          <p:nvPr/>
        </p:nvGrpSpPr>
        <p:grpSpPr>
          <a:xfrm>
            <a:off x="311712" y="559740"/>
            <a:ext cx="320143" cy="343269"/>
            <a:chOff x="1750887" y="2425727"/>
            <a:chExt cx="320143" cy="343269"/>
          </a:xfrm>
        </p:grpSpPr>
        <p:sp>
          <p:nvSpPr>
            <p:cNvPr id="719" name="Google Shape;719;p46"/>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46"/>
          <p:cNvSpPr txBox="1"/>
          <p:nvPr/>
        </p:nvSpPr>
        <p:spPr>
          <a:xfrm>
            <a:off x="439150" y="1171050"/>
            <a:ext cx="8295000" cy="446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t/>
            </a:r>
            <a:endParaRPr sz="1700">
              <a:latin typeface="Source Serif Pro"/>
              <a:ea typeface="Source Serif Pro"/>
              <a:cs typeface="Source Serif Pro"/>
              <a:sym typeface="Source Serif Pro"/>
            </a:endParaRPr>
          </a:p>
        </p:txBody>
      </p:sp>
      <p:sp>
        <p:nvSpPr>
          <p:cNvPr id="722" name="Google Shape;722;p46"/>
          <p:cNvSpPr txBox="1"/>
          <p:nvPr/>
        </p:nvSpPr>
        <p:spPr>
          <a:xfrm>
            <a:off x="302625" y="1136450"/>
            <a:ext cx="85206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latin typeface="Source Serif Pro"/>
                <a:ea typeface="Source Serif Pro"/>
                <a:cs typeface="Source Serif Pro"/>
                <a:sym typeface="Source Serif Pro"/>
              </a:rPr>
              <a:t>Literature estimates of optimal saddle height:</a:t>
            </a:r>
            <a:endParaRPr sz="1600">
              <a:latin typeface="Source Serif Pro"/>
              <a:ea typeface="Source Serif Pro"/>
              <a:cs typeface="Source Serif Pro"/>
              <a:sym typeface="Source Serif Pro"/>
            </a:endParaRPr>
          </a:p>
          <a:p>
            <a:pPr indent="-330200" lvl="0" marL="457200" rtl="0" algn="l">
              <a:lnSpc>
                <a:spcPct val="115000"/>
              </a:lnSpc>
              <a:spcBef>
                <a:spcPts val="0"/>
              </a:spcBef>
              <a:spcAft>
                <a:spcPts val="0"/>
              </a:spcAft>
              <a:buClr>
                <a:srgbClr val="A61C00"/>
              </a:buClr>
              <a:buSzPts val="1600"/>
              <a:buFont typeface="Source Serif Pro"/>
              <a:buChar char="●"/>
            </a:pPr>
            <a:r>
              <a:rPr lang="en" sz="1600">
                <a:latin typeface="Source Serif Pro"/>
                <a:ea typeface="Source Serif Pro"/>
                <a:cs typeface="Source Serif Pro"/>
                <a:sym typeface="Source Serif Pro"/>
              </a:rPr>
              <a:t>109% of </a:t>
            </a:r>
            <a:r>
              <a:rPr b="1" lang="en" sz="1600">
                <a:solidFill>
                  <a:srgbClr val="FF0000"/>
                </a:solidFill>
                <a:latin typeface="Source Serif Pro"/>
                <a:ea typeface="Source Serif Pro"/>
                <a:cs typeface="Source Serif Pro"/>
                <a:sym typeface="Source Serif Pro"/>
              </a:rPr>
              <a:t>inseam length</a:t>
            </a:r>
            <a:r>
              <a:rPr lang="en" sz="1600">
                <a:latin typeface="Source Serif Pro"/>
                <a:ea typeface="Source Serif Pro"/>
                <a:cs typeface="Source Serif Pro"/>
                <a:sym typeface="Source Serif Pro"/>
              </a:rPr>
              <a:t> (Peveler 2011)</a:t>
            </a:r>
            <a:endParaRPr baseline="30000" sz="1600">
              <a:latin typeface="Source Serif Pro"/>
              <a:ea typeface="Source Serif Pro"/>
              <a:cs typeface="Source Serif Pro"/>
              <a:sym typeface="Source Serif Pro"/>
            </a:endParaRPr>
          </a:p>
          <a:p>
            <a:pPr indent="-330200" lvl="0" marL="457200" rtl="0" algn="l">
              <a:lnSpc>
                <a:spcPct val="115000"/>
              </a:lnSpc>
              <a:spcBef>
                <a:spcPts val="0"/>
              </a:spcBef>
              <a:spcAft>
                <a:spcPts val="0"/>
              </a:spcAft>
              <a:buClr>
                <a:srgbClr val="A61C00"/>
              </a:buClr>
              <a:buSzPts val="1600"/>
              <a:buFont typeface="Source Serif Pro"/>
              <a:buChar char="●"/>
            </a:pPr>
            <a:r>
              <a:rPr lang="en" sz="1600">
                <a:latin typeface="Source Serif Pro"/>
                <a:ea typeface="Source Serif Pro"/>
                <a:cs typeface="Source Serif Pro"/>
                <a:sym typeface="Source Serif Pro"/>
              </a:rPr>
              <a:t>100% of trochanteric length (Price 1997)</a:t>
            </a:r>
            <a:endParaRPr sz="1600">
              <a:latin typeface="Source Serif Pro"/>
              <a:ea typeface="Source Serif Pro"/>
              <a:cs typeface="Source Serif Pro"/>
              <a:sym typeface="Source Serif Pro"/>
            </a:endParaRPr>
          </a:p>
          <a:p>
            <a:pPr indent="-330200" lvl="0" marL="457200" rtl="0" algn="l">
              <a:lnSpc>
                <a:spcPct val="115000"/>
              </a:lnSpc>
              <a:spcBef>
                <a:spcPts val="0"/>
              </a:spcBef>
              <a:spcAft>
                <a:spcPts val="0"/>
              </a:spcAft>
              <a:buClr>
                <a:srgbClr val="A61C00"/>
              </a:buClr>
              <a:buSzPts val="1600"/>
              <a:buFont typeface="Source Serif Pro"/>
              <a:buChar char="●"/>
            </a:pPr>
            <a:r>
              <a:rPr lang="en" sz="1600">
                <a:latin typeface="Source Serif Pro"/>
                <a:ea typeface="Source Serif Pro"/>
                <a:cs typeface="Source Serif Pro"/>
                <a:sym typeface="Source Serif Pro"/>
              </a:rPr>
              <a:t>96% of the sum of shank and thigh length (Mellion 1991)</a:t>
            </a:r>
            <a:endParaRPr b="1" i="1" sz="1900">
              <a:solidFill>
                <a:srgbClr val="990000"/>
              </a:solidFill>
              <a:latin typeface="Source Serif Pro"/>
              <a:ea typeface="Source Serif Pro"/>
              <a:cs typeface="Source Serif Pro"/>
              <a:sym typeface="Source Serif Pro"/>
            </a:endParaRPr>
          </a:p>
        </p:txBody>
      </p:sp>
      <p:pic>
        <p:nvPicPr>
          <p:cNvPr id="723" name="Google Shape;723;p46"/>
          <p:cNvPicPr preferRelativeResize="0"/>
          <p:nvPr/>
        </p:nvPicPr>
        <p:blipFill rotWithShape="1">
          <a:blip r:embed="rId3">
            <a:alphaModFix/>
          </a:blip>
          <a:srcRect b="0" l="17947" r="18272" t="17661"/>
          <a:stretch/>
        </p:blipFill>
        <p:spPr>
          <a:xfrm>
            <a:off x="6632175" y="1017725"/>
            <a:ext cx="1161700" cy="1924875"/>
          </a:xfrm>
          <a:prstGeom prst="rect">
            <a:avLst/>
          </a:prstGeom>
          <a:noFill/>
          <a:ln>
            <a:noFill/>
          </a:ln>
        </p:spPr>
      </p:pic>
      <p:sp>
        <p:nvSpPr>
          <p:cNvPr id="724" name="Google Shape;724;p46"/>
          <p:cNvSpPr txBox="1"/>
          <p:nvPr/>
        </p:nvSpPr>
        <p:spPr>
          <a:xfrm>
            <a:off x="1018600" y="2836925"/>
            <a:ext cx="6852300" cy="1149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900">
                <a:solidFill>
                  <a:srgbClr val="990000"/>
                </a:solidFill>
                <a:latin typeface="Source Serif Pro"/>
                <a:ea typeface="Source Serif Pro"/>
                <a:cs typeface="Source Serif Pro"/>
                <a:sym typeface="Source Serif Pro"/>
              </a:rPr>
              <a:t>Using OpenSim Model geometries, physical lengths can be measured and computed to provide a more informed starting position from which to build a set of positions for trials</a:t>
            </a:r>
            <a:endParaRPr b="1" i="1" sz="1900">
              <a:solidFill>
                <a:srgbClr val="990000"/>
              </a:solidFill>
              <a:latin typeface="Source Serif Pro"/>
              <a:ea typeface="Source Serif Pro"/>
              <a:cs typeface="Source Serif Pro"/>
              <a:sym typeface="Source Serif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47"/>
          <p:cNvPicPr preferRelativeResize="0"/>
          <p:nvPr/>
        </p:nvPicPr>
        <p:blipFill>
          <a:blip r:embed="rId3">
            <a:alphaModFix/>
          </a:blip>
          <a:stretch>
            <a:fillRect/>
          </a:stretch>
        </p:blipFill>
        <p:spPr>
          <a:xfrm>
            <a:off x="228600" y="1551125"/>
            <a:ext cx="5193125" cy="2313876"/>
          </a:xfrm>
          <a:prstGeom prst="rect">
            <a:avLst/>
          </a:prstGeom>
          <a:noFill/>
          <a:ln cap="flat" cmpd="sng" w="9525">
            <a:solidFill>
              <a:schemeClr val="dk2"/>
            </a:solidFill>
            <a:prstDash val="solid"/>
            <a:round/>
            <a:headEnd len="sm" w="sm" type="none"/>
            <a:tailEnd len="sm" w="sm" type="none"/>
          </a:ln>
        </p:spPr>
      </p:pic>
      <p:sp>
        <p:nvSpPr>
          <p:cNvPr id="730" name="Google Shape;73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Plan: Using Muscle States Outputs</a:t>
            </a:r>
            <a:endParaRPr/>
          </a:p>
        </p:txBody>
      </p:sp>
      <p:grpSp>
        <p:nvGrpSpPr>
          <p:cNvPr id="731" name="Google Shape;731;p47"/>
          <p:cNvGrpSpPr/>
          <p:nvPr/>
        </p:nvGrpSpPr>
        <p:grpSpPr>
          <a:xfrm>
            <a:off x="311712" y="559740"/>
            <a:ext cx="320143" cy="343269"/>
            <a:chOff x="1750887" y="2425727"/>
            <a:chExt cx="320143" cy="343269"/>
          </a:xfrm>
        </p:grpSpPr>
        <p:sp>
          <p:nvSpPr>
            <p:cNvPr id="732" name="Google Shape;732;p47"/>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7"/>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47"/>
          <p:cNvSpPr txBox="1"/>
          <p:nvPr/>
        </p:nvSpPr>
        <p:spPr>
          <a:xfrm>
            <a:off x="6810025" y="4249600"/>
            <a:ext cx="21054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100">
                <a:solidFill>
                  <a:schemeClr val="dk1"/>
                </a:solidFill>
                <a:latin typeface="Source Serif Pro"/>
                <a:ea typeface="Source Serif Pro"/>
                <a:cs typeface="Source Serif Pro"/>
                <a:sym typeface="Source Serif Pro"/>
              </a:rPr>
              <a:t>(Adapted from Bohm (2019))</a:t>
            </a:r>
            <a:endParaRPr i="1" sz="1100">
              <a:solidFill>
                <a:schemeClr val="dk1"/>
              </a:solidFill>
              <a:latin typeface="Source Serif Pro"/>
              <a:ea typeface="Source Serif Pro"/>
              <a:cs typeface="Source Serif Pro"/>
              <a:sym typeface="Source Serif Pro"/>
            </a:endParaRPr>
          </a:p>
        </p:txBody>
      </p:sp>
      <p:grpSp>
        <p:nvGrpSpPr>
          <p:cNvPr id="735" name="Google Shape;735;p47"/>
          <p:cNvGrpSpPr/>
          <p:nvPr/>
        </p:nvGrpSpPr>
        <p:grpSpPr>
          <a:xfrm>
            <a:off x="4478011" y="2510838"/>
            <a:ext cx="4437379" cy="1738762"/>
            <a:chOff x="4049184" y="2864450"/>
            <a:chExt cx="4443600" cy="1741200"/>
          </a:xfrm>
        </p:grpSpPr>
        <p:sp>
          <p:nvSpPr>
            <p:cNvPr id="736" name="Google Shape;736;p47"/>
            <p:cNvSpPr/>
            <p:nvPr/>
          </p:nvSpPr>
          <p:spPr>
            <a:xfrm>
              <a:off x="4049184" y="2864450"/>
              <a:ext cx="4443600" cy="1741200"/>
            </a:xfrm>
            <a:prstGeom prst="rect">
              <a:avLst/>
            </a:prstGeom>
            <a:solidFill>
              <a:schemeClr val="lt1"/>
            </a:solid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47"/>
            <p:cNvPicPr preferRelativeResize="0"/>
            <p:nvPr/>
          </p:nvPicPr>
          <p:blipFill rotWithShape="1">
            <a:blip r:embed="rId4">
              <a:alphaModFix/>
            </a:blip>
            <a:srcRect b="0" l="50611" r="672" t="0"/>
            <a:stretch/>
          </p:blipFill>
          <p:spPr>
            <a:xfrm>
              <a:off x="6329560" y="2928200"/>
              <a:ext cx="2102023" cy="1605150"/>
            </a:xfrm>
            <a:prstGeom prst="rect">
              <a:avLst/>
            </a:prstGeom>
            <a:noFill/>
            <a:ln>
              <a:noFill/>
            </a:ln>
          </p:spPr>
        </p:pic>
        <p:pic>
          <p:nvPicPr>
            <p:cNvPr id="738" name="Google Shape;738;p47"/>
            <p:cNvPicPr preferRelativeResize="0"/>
            <p:nvPr/>
          </p:nvPicPr>
          <p:blipFill rotWithShape="1">
            <a:blip r:embed="rId4">
              <a:alphaModFix/>
            </a:blip>
            <a:srcRect b="0" l="0" r="51283" t="0"/>
            <a:stretch/>
          </p:blipFill>
          <p:spPr>
            <a:xfrm>
              <a:off x="4104536" y="2928200"/>
              <a:ext cx="2102023" cy="1605150"/>
            </a:xfrm>
            <a:prstGeom prst="rect">
              <a:avLst/>
            </a:prstGeom>
            <a:noFill/>
            <a:ln>
              <a:noFill/>
            </a:ln>
          </p:spPr>
        </p:pic>
      </p:grpSp>
      <p:pic>
        <p:nvPicPr>
          <p:cNvPr id="739" name="Google Shape;739;p47"/>
          <p:cNvPicPr preferRelativeResize="0"/>
          <p:nvPr/>
        </p:nvPicPr>
        <p:blipFill rotWithShape="1">
          <a:blip r:embed="rId5">
            <a:alphaModFix/>
          </a:blip>
          <a:srcRect b="20320" l="42754" r="39452" t="48593"/>
          <a:stretch/>
        </p:blipFill>
        <p:spPr>
          <a:xfrm>
            <a:off x="2467925" y="2669288"/>
            <a:ext cx="924026" cy="719325"/>
          </a:xfrm>
          <a:prstGeom prst="rect">
            <a:avLst/>
          </a:prstGeom>
          <a:noFill/>
          <a:ln cap="flat" cmpd="sng" w="19050">
            <a:solidFill>
              <a:srgbClr val="980000"/>
            </a:solidFill>
            <a:prstDash val="solid"/>
            <a:round/>
            <a:headEnd len="sm" w="sm" type="none"/>
            <a:tailEnd len="sm" w="sm" type="none"/>
          </a:ln>
        </p:spPr>
      </p:pic>
      <p:cxnSp>
        <p:nvCxnSpPr>
          <p:cNvPr id="740" name="Google Shape;740;p47"/>
          <p:cNvCxnSpPr>
            <a:stCxn id="739" idx="3"/>
          </p:cNvCxnSpPr>
          <p:nvPr/>
        </p:nvCxnSpPr>
        <p:spPr>
          <a:xfrm>
            <a:off x="3391951" y="3028950"/>
            <a:ext cx="1017900" cy="8400"/>
          </a:xfrm>
          <a:prstGeom prst="straightConnector1">
            <a:avLst/>
          </a:prstGeom>
          <a:noFill/>
          <a:ln cap="flat" cmpd="sng" w="28575">
            <a:solidFill>
              <a:srgbClr val="980000"/>
            </a:solidFill>
            <a:prstDash val="solid"/>
            <a:round/>
            <a:headEnd len="med" w="med" type="none"/>
            <a:tailEnd len="med" w="med" type="triangle"/>
          </a:ln>
        </p:spPr>
      </p:cxnSp>
      <p:sp>
        <p:nvSpPr>
          <p:cNvPr id="741" name="Google Shape;741;p47"/>
          <p:cNvSpPr txBox="1"/>
          <p:nvPr/>
        </p:nvSpPr>
        <p:spPr>
          <a:xfrm>
            <a:off x="5624300" y="1453750"/>
            <a:ext cx="304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Use muscle states outputs to find regions of maximum and minimum muscle fiber force generation</a:t>
            </a:r>
            <a:endParaRPr>
              <a:latin typeface="Source Serif Pro"/>
              <a:ea typeface="Source Serif Pro"/>
              <a:cs typeface="Source Serif Pro"/>
              <a:sym typeface="Source Serif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48" title="Screen Recording 2021-02-10 at 7.43.20 PM.mov">
            <a:hlinkClick r:id="rId3"/>
          </p:cNvPr>
          <p:cNvPicPr preferRelativeResize="0"/>
          <p:nvPr/>
        </p:nvPicPr>
        <p:blipFill>
          <a:blip r:embed="rId4">
            <a:alphaModFix/>
          </a:blip>
          <a:stretch>
            <a:fillRect/>
          </a:stretch>
        </p:blipFill>
        <p:spPr>
          <a:xfrm>
            <a:off x="4566175" y="1233375"/>
            <a:ext cx="4572000" cy="3429000"/>
          </a:xfrm>
          <a:prstGeom prst="rect">
            <a:avLst/>
          </a:prstGeom>
          <a:noFill/>
          <a:ln>
            <a:noFill/>
          </a:ln>
        </p:spPr>
      </p:pic>
      <p:pic>
        <p:nvPicPr>
          <p:cNvPr id="747" name="Google Shape;747;p48" title="Screen Recording 2021-02-10 at 7.31.12 PM.mov">
            <a:hlinkClick r:id="rId5"/>
          </p:cNvPr>
          <p:cNvPicPr preferRelativeResize="0"/>
          <p:nvPr/>
        </p:nvPicPr>
        <p:blipFill>
          <a:blip r:embed="rId4">
            <a:alphaModFix/>
          </a:blip>
          <a:stretch>
            <a:fillRect/>
          </a:stretch>
        </p:blipFill>
        <p:spPr>
          <a:xfrm>
            <a:off x="0" y="1233375"/>
            <a:ext cx="4572000" cy="3428987"/>
          </a:xfrm>
          <a:prstGeom prst="rect">
            <a:avLst/>
          </a:prstGeom>
          <a:noFill/>
          <a:ln>
            <a:noFill/>
          </a:ln>
        </p:spPr>
      </p:pic>
      <p:sp>
        <p:nvSpPr>
          <p:cNvPr id="748" name="Google Shape;748;p48"/>
          <p:cNvSpPr txBox="1"/>
          <p:nvPr/>
        </p:nvSpPr>
        <p:spPr>
          <a:xfrm>
            <a:off x="730825" y="4600800"/>
            <a:ext cx="28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latin typeface="Source Serif Pro"/>
                <a:ea typeface="Source Serif Pro"/>
                <a:cs typeface="Source Serif Pro"/>
                <a:sym typeface="Source Serif Pro"/>
              </a:rPr>
              <a:t>Gastrocnemius added</a:t>
            </a:r>
            <a:endParaRPr i="1">
              <a:solidFill>
                <a:srgbClr val="666666"/>
              </a:solidFill>
              <a:latin typeface="Source Serif Pro"/>
              <a:ea typeface="Source Serif Pro"/>
              <a:cs typeface="Source Serif Pro"/>
              <a:sym typeface="Source Serif Pro"/>
            </a:endParaRPr>
          </a:p>
        </p:txBody>
      </p:sp>
      <p:sp>
        <p:nvSpPr>
          <p:cNvPr id="749" name="Google Shape;749;p48"/>
          <p:cNvSpPr txBox="1"/>
          <p:nvPr/>
        </p:nvSpPr>
        <p:spPr>
          <a:xfrm>
            <a:off x="5445025" y="4600800"/>
            <a:ext cx="281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latin typeface="Source Serif Pro"/>
                <a:ea typeface="Source Serif Pro"/>
                <a:cs typeface="Source Serif Pro"/>
                <a:sym typeface="Source Serif Pro"/>
              </a:rPr>
              <a:t>Gastrocnemius &amp; Tibialis Anterior added</a:t>
            </a:r>
            <a:endParaRPr i="1">
              <a:solidFill>
                <a:srgbClr val="666666"/>
              </a:solidFill>
              <a:latin typeface="Source Serif Pro"/>
              <a:ea typeface="Source Serif Pro"/>
              <a:cs typeface="Source Serif Pro"/>
              <a:sym typeface="Source Serif Pro"/>
            </a:endParaRPr>
          </a:p>
        </p:txBody>
      </p:sp>
      <p:sp>
        <p:nvSpPr>
          <p:cNvPr id="750" name="Google Shape;75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Plan: Adding Complexity Through Muscles</a:t>
            </a:r>
            <a:endParaRPr/>
          </a:p>
        </p:txBody>
      </p:sp>
      <p:grpSp>
        <p:nvGrpSpPr>
          <p:cNvPr id="751" name="Google Shape;751;p48"/>
          <p:cNvGrpSpPr/>
          <p:nvPr/>
        </p:nvGrpSpPr>
        <p:grpSpPr>
          <a:xfrm>
            <a:off x="311712" y="559740"/>
            <a:ext cx="320143" cy="343269"/>
            <a:chOff x="1750887" y="2425727"/>
            <a:chExt cx="320143" cy="343269"/>
          </a:xfrm>
        </p:grpSpPr>
        <p:sp>
          <p:nvSpPr>
            <p:cNvPr id="752" name="Google Shape;752;p48"/>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9"/>
          <p:cNvSpPr txBox="1"/>
          <p:nvPr/>
        </p:nvSpPr>
        <p:spPr>
          <a:xfrm>
            <a:off x="3164850" y="4600800"/>
            <a:ext cx="28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latin typeface="Source Serif Pro"/>
                <a:ea typeface="Source Serif Pro"/>
                <a:cs typeface="Source Serif Pro"/>
                <a:sym typeface="Source Serif Pro"/>
              </a:rPr>
              <a:t>2-Leg Model Creation Evolution</a:t>
            </a:r>
            <a:endParaRPr i="1">
              <a:solidFill>
                <a:srgbClr val="666666"/>
              </a:solidFill>
              <a:latin typeface="Source Serif Pro"/>
              <a:ea typeface="Source Serif Pro"/>
              <a:cs typeface="Source Serif Pro"/>
              <a:sym typeface="Source Serif Pro"/>
            </a:endParaRPr>
          </a:p>
        </p:txBody>
      </p:sp>
      <p:sp>
        <p:nvSpPr>
          <p:cNvPr id="759" name="Google Shape;75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Plan: Adding Complexity with 2-Leg Model</a:t>
            </a:r>
            <a:endParaRPr/>
          </a:p>
        </p:txBody>
      </p:sp>
      <p:grpSp>
        <p:nvGrpSpPr>
          <p:cNvPr id="760" name="Google Shape;760;p49"/>
          <p:cNvGrpSpPr/>
          <p:nvPr/>
        </p:nvGrpSpPr>
        <p:grpSpPr>
          <a:xfrm>
            <a:off x="311712" y="559740"/>
            <a:ext cx="320143" cy="343269"/>
            <a:chOff x="1750887" y="2425727"/>
            <a:chExt cx="320143" cy="343269"/>
          </a:xfrm>
        </p:grpSpPr>
        <p:sp>
          <p:nvSpPr>
            <p:cNvPr id="761" name="Google Shape;761;p49"/>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9"/>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49"/>
          <p:cNvGrpSpPr/>
          <p:nvPr/>
        </p:nvGrpSpPr>
        <p:grpSpPr>
          <a:xfrm>
            <a:off x="1180617" y="1093925"/>
            <a:ext cx="6782759" cy="3430674"/>
            <a:chOff x="1180617" y="1093925"/>
            <a:chExt cx="6782759" cy="3430674"/>
          </a:xfrm>
        </p:grpSpPr>
        <p:pic>
          <p:nvPicPr>
            <p:cNvPr id="764" name="Google Shape;764;p49"/>
            <p:cNvPicPr preferRelativeResize="0"/>
            <p:nvPr/>
          </p:nvPicPr>
          <p:blipFill rotWithShape="1">
            <a:blip r:embed="rId3">
              <a:alphaModFix/>
            </a:blip>
            <a:srcRect b="0" l="0" r="0" t="14581"/>
            <a:stretch/>
          </p:blipFill>
          <p:spPr>
            <a:xfrm>
              <a:off x="1180617" y="1093925"/>
              <a:ext cx="6782759" cy="3430674"/>
            </a:xfrm>
            <a:prstGeom prst="rect">
              <a:avLst/>
            </a:prstGeom>
            <a:noFill/>
            <a:ln>
              <a:noFill/>
            </a:ln>
          </p:spPr>
        </p:pic>
        <p:pic>
          <p:nvPicPr>
            <p:cNvPr id="765" name="Google Shape;765;p49"/>
            <p:cNvPicPr preferRelativeResize="0"/>
            <p:nvPr/>
          </p:nvPicPr>
          <p:blipFill>
            <a:blip r:embed="rId4">
              <a:alphaModFix/>
            </a:blip>
            <a:stretch>
              <a:fillRect/>
            </a:stretch>
          </p:blipFill>
          <p:spPr>
            <a:xfrm>
              <a:off x="1180624" y="1093925"/>
              <a:ext cx="820354" cy="5727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b="1" lang="en" sz="2500">
                <a:solidFill>
                  <a:srgbClr val="980000"/>
                </a:solidFill>
                <a:latin typeface="Source Serif Pro"/>
                <a:ea typeface="Source Serif Pro"/>
                <a:cs typeface="Source Serif Pro"/>
                <a:sym typeface="Source Serif Pro"/>
              </a:rPr>
              <a:t>Timeline</a:t>
            </a:r>
            <a:endParaRPr sz="2500"/>
          </a:p>
        </p:txBody>
      </p:sp>
      <p:graphicFrame>
        <p:nvGraphicFramePr>
          <p:cNvPr id="771" name="Google Shape;771;p50"/>
          <p:cNvGraphicFramePr/>
          <p:nvPr/>
        </p:nvGraphicFramePr>
        <p:xfrm>
          <a:off x="599575" y="1554438"/>
          <a:ext cx="3000000" cy="3000000"/>
        </p:xfrm>
        <a:graphic>
          <a:graphicData uri="http://schemas.openxmlformats.org/drawingml/2006/table">
            <a:tbl>
              <a:tblPr>
                <a:noFill/>
                <a:tableStyleId>{665BF99E-8D75-47CC-A74E-2921022A97E6}</a:tableStyleId>
              </a:tblPr>
              <a:tblGrid>
                <a:gridCol w="882750"/>
                <a:gridCol w="882750"/>
                <a:gridCol w="882750"/>
                <a:gridCol w="882750"/>
                <a:gridCol w="882750"/>
                <a:gridCol w="882750"/>
                <a:gridCol w="882750"/>
                <a:gridCol w="882750"/>
                <a:gridCol w="882750"/>
              </a:tblGrid>
              <a:tr h="381000">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2</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3</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4</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5</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6</a:t>
                      </a:r>
                      <a:endParaRPr>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7</a:t>
                      </a:r>
                      <a:endParaRPr>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Week 8</a:t>
                      </a:r>
                      <a:endParaRPr b="1">
                        <a:solidFill>
                          <a:srgbClr val="980000"/>
                        </a:solidFill>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9</a:t>
                      </a:r>
                      <a:endParaRPr>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10</a:t>
                      </a:r>
                      <a:endParaRPr>
                        <a:latin typeface="Source Serif Pro"/>
                        <a:ea typeface="Source Serif Pro"/>
                        <a:cs typeface="Source Serif Pro"/>
                        <a:sym typeface="Source Serif Pro"/>
                      </a:endParaRPr>
                    </a:p>
                  </a:txBody>
                  <a:tcPr marT="91425" marB="91425" marR="91425" marL="91425"/>
                </a:tc>
              </a:tr>
              <a:tr h="189575">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1/18</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1/25</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2/1</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2/8</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tcPr>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2/15</a:t>
                      </a:r>
                      <a:endParaRPr sz="1000">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2/22</a:t>
                      </a:r>
                      <a:endParaRPr sz="1000">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b="1" lang="en" sz="1000">
                          <a:solidFill>
                            <a:srgbClr val="980000"/>
                          </a:solidFill>
                          <a:latin typeface="Source Serif Pro"/>
                          <a:ea typeface="Source Serif Pro"/>
                          <a:cs typeface="Source Serif Pro"/>
                          <a:sym typeface="Source Serif Pro"/>
                        </a:rPr>
                        <a:t>3/1</a:t>
                      </a:r>
                      <a:endParaRPr b="1" sz="1000">
                        <a:solidFill>
                          <a:srgbClr val="980000"/>
                        </a:solidFill>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3/8</a:t>
                      </a:r>
                      <a:endParaRPr sz="1000">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3/15</a:t>
                      </a:r>
                      <a:endParaRPr sz="1000">
                        <a:latin typeface="Source Serif Pro"/>
                        <a:ea typeface="Source Serif Pro"/>
                        <a:cs typeface="Source Serif Pro"/>
                        <a:sym typeface="Source Serif Pro"/>
                      </a:endParaRPr>
                    </a:p>
                  </a:txBody>
                  <a:tcPr marT="0" marB="0" marR="91425" marL="91425"/>
                </a:tc>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OpenSim learning</a:t>
                      </a:r>
                      <a:endParaRPr sz="1300">
                        <a:solidFill>
                          <a:srgbClr val="B7B7B7"/>
                        </a:solidFill>
                        <a:latin typeface="Times New Roman"/>
                        <a:ea typeface="Times New Roman"/>
                        <a:cs typeface="Times New Roman"/>
                        <a:sym typeface="Times New Roman"/>
                      </a:endParaRPr>
                    </a:p>
                  </a:txBody>
                  <a:tcPr marT="91425" marB="91425" marR="91425" marL="91425">
                    <a:lnT cap="flat" cmpd="sng" w="9525">
                      <a:solidFill>
                        <a:srgbClr val="999999"/>
                      </a:solidFill>
                      <a:prstDash val="solid"/>
                      <a:round/>
                      <a:headEnd len="sm" w="sm" type="none"/>
                      <a:tailEnd len="sm" w="sm" type="none"/>
                    </a:lnT>
                  </a:tcPr>
                </a:tc>
                <a:tc hMerge="1"/>
                <a:tc hMerge="1"/>
                <a:tc rowSpan="2">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Define workflow</a:t>
                      </a:r>
                      <a:endParaRPr sz="1300">
                        <a:latin typeface="Times New Roman"/>
                        <a:ea typeface="Times New Roman"/>
                        <a:cs typeface="Times New Roman"/>
                        <a:sym typeface="Times New Roman"/>
                      </a:endParaRPr>
                    </a:p>
                  </a:txBody>
                  <a:tcPr marT="91425" marB="91425" marR="91425" marL="91425" anchor="ctr"/>
                </a:tc>
                <a:tc gridSpan="5">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Parameterize saddle position</a:t>
                      </a:r>
                      <a:endParaRPr sz="1300">
                        <a:latin typeface="Times New Roman"/>
                        <a:ea typeface="Times New Roman"/>
                        <a:cs typeface="Times New Roman"/>
                        <a:sym typeface="Times New Roman"/>
                      </a:endParaRPr>
                    </a:p>
                  </a:txBody>
                  <a:tcPr marT="91425" marB="91425" marR="91425" marL="91425" anchor="ctr">
                    <a:solidFill>
                      <a:srgbClr val="B6D7A8"/>
                    </a:solidFill>
                  </a:tcPr>
                </a:tc>
                <a:tc hMerge="1"/>
                <a:tc hMerge="1"/>
                <a:tc hMerge="1"/>
                <a:tc hMerge="1"/>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Literature research</a:t>
                      </a:r>
                      <a:endParaRPr sz="1300">
                        <a:solidFill>
                          <a:srgbClr val="B7B7B7"/>
                        </a:solidFill>
                        <a:latin typeface="Times New Roman"/>
                        <a:ea typeface="Times New Roman"/>
                        <a:cs typeface="Times New Roman"/>
                        <a:sym typeface="Times New Roman"/>
                      </a:endParaRPr>
                    </a:p>
                  </a:txBody>
                  <a:tcPr marT="91425" marB="91425" marR="91425" marL="91425"/>
                </a:tc>
                <a:tc hMerge="1"/>
                <a:tc hMerge="1"/>
                <a:tc vMerge="1"/>
                <a:tc gridSpan="5">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Develop higher complexity models (2-leg, additional muscles)</a:t>
                      </a:r>
                      <a:endParaRPr sz="1300">
                        <a:latin typeface="Times New Roman"/>
                        <a:ea typeface="Times New Roman"/>
                        <a:cs typeface="Times New Roman"/>
                        <a:sym typeface="Times New Roman"/>
                      </a:endParaRPr>
                    </a:p>
                  </a:txBody>
                  <a:tcPr marT="91425" marB="91425" marR="91425" marL="91425" anchor="ctr">
                    <a:solidFill>
                      <a:srgbClr val="B6D7A8"/>
                    </a:solidFill>
                  </a:tcPr>
                </a:tc>
                <a:tc hMerge="1"/>
                <a:tc hMerge="1"/>
                <a:tc hMerge="1"/>
                <a:tc hMerge="1"/>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Workflow development</a:t>
                      </a:r>
                      <a:endParaRPr sz="1300">
                        <a:solidFill>
                          <a:srgbClr val="B7B7B7"/>
                        </a:solidFill>
                        <a:latin typeface="Times New Roman"/>
                        <a:ea typeface="Times New Roman"/>
                        <a:cs typeface="Times New Roman"/>
                        <a:sym typeface="Times New Roman"/>
                      </a:endParaRPr>
                    </a:p>
                  </a:txBody>
                  <a:tcPr marT="91425" marB="91425" marR="91425" marL="91425"/>
                </a:tc>
                <a:tc hMerge="1"/>
                <a:tc hMerge="1"/>
                <a:tc gridSpan="3">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Ensure GRF at pedals is reasonable</a:t>
                      </a:r>
                      <a:endParaRPr sz="1300">
                        <a:latin typeface="Times New Roman"/>
                        <a:ea typeface="Times New Roman"/>
                        <a:cs typeface="Times New Roman"/>
                        <a:sym typeface="Times New Roman"/>
                      </a:endParaRPr>
                    </a:p>
                  </a:txBody>
                  <a:tcPr marT="91425" marB="91425" marR="91425" marL="91425"/>
                </a:tc>
                <a:tc hMerge="1"/>
                <a:tc hMerge="1"/>
                <a:tc gridSpan="3">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Collect data on parameterizations</a:t>
                      </a:r>
                      <a:endParaRPr sz="1300">
                        <a:latin typeface="Times New Roman"/>
                        <a:ea typeface="Times New Roman"/>
                        <a:cs typeface="Times New Roman"/>
                        <a:sym typeface="Times New Roman"/>
                      </a:endParaRPr>
                    </a:p>
                  </a:txBody>
                  <a:tcPr marT="91425" marB="91425" marR="91425" marL="91425" anchor="ctr">
                    <a:solidFill>
                      <a:srgbClr val="B6D7A8"/>
                    </a:solidFill>
                  </a:tcPr>
                </a:tc>
                <a:tc hMerge="1"/>
                <a:tc hMerge="1"/>
              </a:tr>
              <a:tr h="381000">
                <a:tc gridSpan="9">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Meet with OpenSim experts &amp; document research and process thoroughly</a:t>
                      </a:r>
                      <a:endParaRPr sz="1300">
                        <a:latin typeface="Times New Roman"/>
                        <a:ea typeface="Times New Roman"/>
                        <a:cs typeface="Times New Roman"/>
                        <a:sym typeface="Times New Roman"/>
                      </a:endParaRPr>
                    </a:p>
                  </a:txBody>
                  <a:tcPr marT="91425" marB="91425" marR="91425" marL="91425">
                    <a:solidFill>
                      <a:srgbClr val="B6D7A8"/>
                    </a:solidFill>
                  </a:tcPr>
                </a:tc>
                <a:tc hMerge="1"/>
                <a:tc hMerge="1"/>
                <a:tc hMerge="1"/>
                <a:tc hMerge="1"/>
                <a:tc hMerge="1"/>
                <a:tc hMerge="1"/>
                <a:tc hMerge="1"/>
                <a:tc hMerge="1"/>
              </a:tr>
              <a:tr h="381000">
                <a:tc>
                  <a:txBody>
                    <a:bodyPr/>
                    <a:lstStyle/>
                    <a:p>
                      <a:pPr indent="0" lvl="0" marL="0" rtl="0" algn="ctr">
                        <a:spcBef>
                          <a:spcPts val="0"/>
                        </a:spcBef>
                        <a:spcAft>
                          <a:spcPts val="0"/>
                        </a:spcAft>
                        <a:buClr>
                          <a:schemeClr val="dk1"/>
                        </a:buClr>
                        <a:buSzPts val="1100"/>
                        <a:buFont typeface="Arial"/>
                        <a:buNone/>
                      </a:pPr>
                      <a:r>
                        <a:t/>
                      </a:r>
                      <a:endParaRPr sz="1300">
                        <a:latin typeface="Times New Roman"/>
                        <a:ea typeface="Times New Roman"/>
                        <a:cs typeface="Times New Roman"/>
                        <a:sym typeface="Times New Roman"/>
                      </a:endParaRPr>
                    </a:p>
                  </a:txBody>
                  <a:tcPr marT="91425" marB="91425" marR="91425" marL="91425"/>
                </a:tc>
                <a:tc gridSpan="8">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Compute muscle forces &amp; metabolic output </a:t>
                      </a:r>
                      <a:r>
                        <a:rPr lang="en" sz="1300">
                          <a:solidFill>
                            <a:schemeClr val="dk1"/>
                          </a:solidFill>
                          <a:latin typeface="Times New Roman"/>
                          <a:ea typeface="Times New Roman"/>
                          <a:cs typeface="Times New Roman"/>
                          <a:sym typeface="Times New Roman"/>
                        </a:rPr>
                        <a:t>through </a:t>
                      </a:r>
                      <a:r>
                        <a:rPr lang="en" sz="1300">
                          <a:solidFill>
                            <a:schemeClr val="dk1"/>
                          </a:solidFill>
                          <a:latin typeface="Times New Roman"/>
                          <a:ea typeface="Times New Roman"/>
                          <a:cs typeface="Times New Roman"/>
                          <a:sym typeface="Times New Roman"/>
                        </a:rPr>
                        <a:t>CMC; Biomechanical analysis of muscle states</a:t>
                      </a:r>
                      <a:endParaRPr sz="1300">
                        <a:latin typeface="Times New Roman"/>
                        <a:ea typeface="Times New Roman"/>
                        <a:cs typeface="Times New Roman"/>
                        <a:sym typeface="Times New Roman"/>
                      </a:endParaRPr>
                    </a:p>
                  </a:txBody>
                  <a:tcPr marT="91425" marB="91425" marR="91425" marL="91425">
                    <a:solidFill>
                      <a:srgbClr val="B6D7A8"/>
                    </a:solidFill>
                  </a:tcPr>
                </a:tc>
                <a:tc hMerge="1"/>
                <a:tc hMerge="1"/>
                <a:tc hMerge="1"/>
                <a:tc hMerge="1"/>
                <a:tc hMerge="1"/>
                <a:tc hMerge="1"/>
                <a:tc hMerge="1"/>
              </a:tr>
            </a:tbl>
          </a:graphicData>
        </a:graphic>
      </p:graphicFrame>
      <p:sp>
        <p:nvSpPr>
          <p:cNvPr id="772" name="Google Shape;772;p50"/>
          <p:cNvSpPr txBox="1"/>
          <p:nvPr/>
        </p:nvSpPr>
        <p:spPr>
          <a:xfrm>
            <a:off x="3247825" y="1142776"/>
            <a:ext cx="658800" cy="1104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
        <p:nvSpPr>
          <p:cNvPr id="773" name="Google Shape;773;p50"/>
          <p:cNvSpPr txBox="1"/>
          <p:nvPr/>
        </p:nvSpPr>
        <p:spPr>
          <a:xfrm>
            <a:off x="3850177" y="1017731"/>
            <a:ext cx="234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erif Pro"/>
                <a:ea typeface="Source Serif Pro"/>
                <a:cs typeface="Source Serif Pro"/>
                <a:sym typeface="Source Serif Pro"/>
              </a:rPr>
              <a:t>→ Currently in progress</a:t>
            </a:r>
            <a:endParaRPr sz="1000">
              <a:latin typeface="Source Serif Pro"/>
              <a:ea typeface="Source Serif Pro"/>
              <a:cs typeface="Source Serif Pro"/>
              <a:sym typeface="Source Serif Pro"/>
            </a:endParaRPr>
          </a:p>
        </p:txBody>
      </p:sp>
      <p:grpSp>
        <p:nvGrpSpPr>
          <p:cNvPr id="774" name="Google Shape;774;p50"/>
          <p:cNvGrpSpPr/>
          <p:nvPr/>
        </p:nvGrpSpPr>
        <p:grpSpPr>
          <a:xfrm>
            <a:off x="311712" y="559740"/>
            <a:ext cx="320143" cy="343269"/>
            <a:chOff x="1750887" y="2425727"/>
            <a:chExt cx="320143" cy="343269"/>
          </a:xfrm>
        </p:grpSpPr>
        <p:sp>
          <p:nvSpPr>
            <p:cNvPr id="775" name="Google Shape;775;p50"/>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0"/>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References</a:t>
            </a:r>
            <a:endParaRPr/>
          </a:p>
        </p:txBody>
      </p:sp>
      <p:sp>
        <p:nvSpPr>
          <p:cNvPr id="782" name="Google Shape;782;p51"/>
          <p:cNvSpPr txBox="1"/>
          <p:nvPr>
            <p:ph idx="1" type="body"/>
          </p:nvPr>
        </p:nvSpPr>
        <p:spPr>
          <a:xfrm>
            <a:off x="0" y="968050"/>
            <a:ext cx="9144000" cy="4046100"/>
          </a:xfrm>
          <a:prstGeom prst="rect">
            <a:avLst/>
          </a:prstGeom>
        </p:spPr>
        <p:txBody>
          <a:bodyPr anchorCtr="0" anchor="t" bIns="91425" lIns="91425" spcFirstLastPara="1" rIns="91425" wrap="square" tIns="91425">
            <a:noAutofit/>
          </a:bodyPr>
          <a:lstStyle/>
          <a:p>
            <a:pPr indent="-171450" lvl="0" marL="228600" rtl="0" algn="l">
              <a:lnSpc>
                <a:spcPct val="100000"/>
              </a:lnSpc>
              <a:spcBef>
                <a:spcPts val="0"/>
              </a:spcBef>
              <a:spcAft>
                <a:spcPts val="0"/>
              </a:spcAft>
              <a:buSzPts val="900"/>
              <a:buAutoNum type="arabicPeriod"/>
            </a:pPr>
            <a:r>
              <a:rPr lang="en" sz="900"/>
              <a:t>Wozniak Timmer, Cheryl A., MS, PT. (1991). </a:t>
            </a:r>
            <a:r>
              <a:rPr i="1" lang="en" sz="900"/>
              <a:t>Cycling Biomechanics: A Literature Review. Journal of Orthopaedic &amp; Sports Physical Therapy.</a:t>
            </a:r>
            <a:r>
              <a:rPr lang="en" sz="900"/>
              <a:t> 14:3. 106-113.</a:t>
            </a:r>
            <a:endParaRPr sz="900"/>
          </a:p>
          <a:p>
            <a:pPr indent="-171450" lvl="0" marL="228600" rtl="0" algn="l">
              <a:lnSpc>
                <a:spcPct val="100000"/>
              </a:lnSpc>
              <a:spcBef>
                <a:spcPts val="0"/>
              </a:spcBef>
              <a:spcAft>
                <a:spcPts val="0"/>
              </a:spcAft>
              <a:buSzPts val="900"/>
              <a:buAutoNum type="arabicPeriod"/>
            </a:pPr>
            <a:r>
              <a:rPr lang="en" sz="900"/>
              <a:t>Tsianos, George A, and Lisa N MacFadden. </a:t>
            </a:r>
            <a:r>
              <a:rPr i="1" lang="en" sz="900"/>
              <a:t>Validated Predictions of Metabolic Energy Consumption for Submaximal Effort Movement</a:t>
            </a:r>
            <a:r>
              <a:rPr lang="en" sz="900"/>
              <a:t>. PLoS computational biology vol. 12,6 e1004911. 1 Jun. 2016</a:t>
            </a:r>
            <a:endParaRPr sz="900"/>
          </a:p>
          <a:p>
            <a:pPr indent="-171450" lvl="0" marL="228600" rtl="0" algn="l">
              <a:lnSpc>
                <a:spcPct val="100000"/>
              </a:lnSpc>
              <a:spcBef>
                <a:spcPts val="0"/>
              </a:spcBef>
              <a:spcAft>
                <a:spcPts val="0"/>
              </a:spcAft>
              <a:buSzPts val="900"/>
              <a:buAutoNum type="arabicPeriod"/>
            </a:pPr>
            <a:r>
              <a:rPr lang="en" sz="900"/>
              <a:t>Bini, Rodrigo &amp; Hume, Patria &amp; Croft, James. (2011). </a:t>
            </a:r>
            <a:r>
              <a:rPr i="1" lang="en" sz="900"/>
              <a:t>Effects of Bicycle Saddle Height on Knee Injury Risk and Cycling Performance.</a:t>
            </a:r>
            <a:r>
              <a:rPr lang="en" sz="900"/>
              <a:t> Sports medicine</a:t>
            </a:r>
            <a:r>
              <a:rPr lang="en" sz="900"/>
              <a:t> (Auckland, N.Z.). 41. 463-76. </a:t>
            </a:r>
            <a:endParaRPr sz="900"/>
          </a:p>
          <a:p>
            <a:pPr indent="-171450" lvl="0" marL="228600" rtl="0" algn="l">
              <a:lnSpc>
                <a:spcPct val="100000"/>
              </a:lnSpc>
              <a:spcBef>
                <a:spcPts val="0"/>
              </a:spcBef>
              <a:spcAft>
                <a:spcPts val="0"/>
              </a:spcAft>
              <a:buSzPts val="900"/>
              <a:buAutoNum type="arabicPeriod"/>
            </a:pPr>
            <a:r>
              <a:rPr lang="en" sz="900"/>
              <a:t>Faulkner, S. and Jobling, P. </a:t>
            </a:r>
            <a:r>
              <a:rPr i="1" lang="en" sz="900"/>
              <a:t>The Effect of Upper-Body Positioning on the Aerodynamic-Physiological Economy of Time-Trial Cycling</a:t>
            </a:r>
            <a:r>
              <a:rPr lang="en" sz="900"/>
              <a:t>. International Journal of Sports Physiology and Performance, (2020).</a:t>
            </a:r>
            <a:endParaRPr sz="900"/>
          </a:p>
          <a:p>
            <a:pPr indent="-171450" lvl="0" marL="228600" rtl="0" algn="l">
              <a:lnSpc>
                <a:spcPct val="100000"/>
              </a:lnSpc>
              <a:spcBef>
                <a:spcPts val="0"/>
              </a:spcBef>
              <a:spcAft>
                <a:spcPts val="0"/>
              </a:spcAft>
              <a:buSzPts val="900"/>
              <a:buAutoNum type="arabicPeriod"/>
            </a:pPr>
            <a:r>
              <a:rPr lang="en" sz="900"/>
              <a:t>Uchida TK, Seth A, Pouya S, Dembia CL, Hicks JL, Delp SL (2016) </a:t>
            </a:r>
            <a:r>
              <a:rPr i="1" lang="en" sz="900"/>
              <a:t>Simulating Ideal Assistive Devices to Reduce the Metabolic Cost of Running</a:t>
            </a:r>
            <a:r>
              <a:rPr lang="en" sz="900"/>
              <a:t>. PLoS ONE 11</a:t>
            </a:r>
            <a:endParaRPr sz="900"/>
          </a:p>
          <a:p>
            <a:pPr indent="-171450" lvl="0" marL="228600" rtl="0" algn="l">
              <a:lnSpc>
                <a:spcPct val="100000"/>
              </a:lnSpc>
              <a:spcBef>
                <a:spcPts val="0"/>
              </a:spcBef>
              <a:spcAft>
                <a:spcPts val="0"/>
              </a:spcAft>
              <a:buSzPts val="900"/>
              <a:buAutoNum type="arabicPeriod"/>
            </a:pPr>
            <a:r>
              <a:rPr lang="en" sz="900"/>
              <a:t>Fonda, B., &amp; Sarabon, N. (2010). </a:t>
            </a:r>
            <a:r>
              <a:rPr i="1" lang="en" sz="900"/>
              <a:t>Biomechanics of cycling ( Literature review )</a:t>
            </a:r>
            <a:r>
              <a:rPr lang="en" sz="900"/>
              <a:t>. Sport Science Review, 19(1), 187–210</a:t>
            </a:r>
            <a:endParaRPr sz="900"/>
          </a:p>
          <a:p>
            <a:pPr indent="-171450" lvl="0" marL="228600" rtl="0" algn="l">
              <a:lnSpc>
                <a:spcPct val="100000"/>
              </a:lnSpc>
              <a:spcBef>
                <a:spcPts val="0"/>
              </a:spcBef>
              <a:spcAft>
                <a:spcPts val="0"/>
              </a:spcAft>
              <a:buSzPts val="900"/>
              <a:buAutoNum type="arabicPeriod"/>
            </a:pPr>
            <a:r>
              <a:rPr lang="en" sz="900"/>
              <a:t>Bini RR, Tamborindeguy AC, Mota CB. </a:t>
            </a:r>
            <a:r>
              <a:rPr i="1" lang="en" sz="900"/>
              <a:t>Effects of saddle height, pedaling cadence, and workload on joint kinetics and kinematics during cycling</a:t>
            </a:r>
            <a:r>
              <a:rPr lang="en" sz="900"/>
              <a:t>. J Sport Rehabil. 2010</a:t>
            </a:r>
            <a:endParaRPr sz="900"/>
          </a:p>
          <a:p>
            <a:pPr indent="-171450" lvl="0" marL="228600" rtl="0" algn="l">
              <a:lnSpc>
                <a:spcPct val="100000"/>
              </a:lnSpc>
              <a:spcBef>
                <a:spcPts val="0"/>
              </a:spcBef>
              <a:spcAft>
                <a:spcPts val="0"/>
              </a:spcAft>
              <a:buSzPts val="900"/>
              <a:buAutoNum type="arabicPeriod"/>
            </a:pPr>
            <a:r>
              <a:rPr i="1" lang="en" sz="900"/>
              <a:t>OpenSim::Umberger2010MuscleMetabolicsProbe Class Reference</a:t>
            </a:r>
            <a:r>
              <a:rPr lang="en" sz="900"/>
              <a:t>. OpenSim API 3.3 Documentation (2015).</a:t>
            </a:r>
            <a:endParaRPr sz="900"/>
          </a:p>
          <a:p>
            <a:pPr indent="-171450" lvl="0" marL="228600" rtl="0" algn="l">
              <a:lnSpc>
                <a:spcPct val="100000"/>
              </a:lnSpc>
              <a:spcBef>
                <a:spcPts val="0"/>
              </a:spcBef>
              <a:spcAft>
                <a:spcPts val="0"/>
              </a:spcAft>
              <a:buSzPts val="900"/>
              <a:buAutoNum type="arabicPeriod"/>
            </a:pPr>
            <a:r>
              <a:rPr lang="en" sz="900"/>
              <a:t>Brian R. Umberger, Karin G.M. Gerritsen &amp; Philip E. Martin (2003) </a:t>
            </a:r>
            <a:r>
              <a:rPr i="1" lang="en" sz="900"/>
              <a:t>A Model Of Human Muscle Energy Expenditure, Computer Methods In Biomechanics And Biomedical Engineering,</a:t>
            </a:r>
            <a:endParaRPr sz="900"/>
          </a:p>
          <a:p>
            <a:pPr indent="-171450" lvl="0" marL="228600" rtl="0" algn="l">
              <a:lnSpc>
                <a:spcPct val="100000"/>
              </a:lnSpc>
              <a:spcBef>
                <a:spcPts val="0"/>
              </a:spcBef>
              <a:spcAft>
                <a:spcPts val="0"/>
              </a:spcAft>
              <a:buSzPts val="900"/>
              <a:buAutoNum type="arabicPeriod"/>
            </a:pPr>
            <a:r>
              <a:rPr lang="en" sz="900"/>
              <a:t>Bohm Sebastian, </a:t>
            </a:r>
            <a:r>
              <a:rPr lang="en" sz="900">
                <a:uFill>
                  <a:noFill/>
                </a:uFill>
                <a:hlinkClick r:id="rId3"/>
              </a:rPr>
              <a:t>Mersmann Falk</a:t>
            </a:r>
            <a:r>
              <a:rPr lang="en" sz="900"/>
              <a:t>, </a:t>
            </a:r>
            <a:r>
              <a:rPr lang="en" sz="900">
                <a:uFill>
                  <a:noFill/>
                </a:uFill>
                <a:hlinkClick r:id="rId4"/>
              </a:rPr>
              <a:t>Santuz Alessandro</a:t>
            </a:r>
            <a:r>
              <a:rPr lang="en" sz="900"/>
              <a:t>, and </a:t>
            </a:r>
            <a:r>
              <a:rPr lang="en" sz="900">
                <a:uFill>
                  <a:noFill/>
                </a:uFill>
                <a:hlinkClick r:id="rId5"/>
              </a:rPr>
              <a:t>Arampatzis Adamantios</a:t>
            </a:r>
            <a:r>
              <a:rPr lang="en" sz="900"/>
              <a:t> (2019) </a:t>
            </a:r>
            <a:r>
              <a:rPr i="1" lang="en" sz="900"/>
              <a:t>The force–length–velocity potential of the human soleus muscle is related to the energetic cost of running </a:t>
            </a:r>
            <a:r>
              <a:rPr lang="en" sz="900"/>
              <a:t>Proc. R. Soc. B.286</a:t>
            </a:r>
            <a:endParaRPr sz="900"/>
          </a:p>
          <a:p>
            <a:pPr indent="-171450" lvl="0" marL="228600" rtl="0" algn="l">
              <a:lnSpc>
                <a:spcPct val="100000"/>
              </a:lnSpc>
              <a:spcBef>
                <a:spcPts val="0"/>
              </a:spcBef>
              <a:spcAft>
                <a:spcPts val="0"/>
              </a:spcAft>
              <a:buSzPts val="900"/>
              <a:buAutoNum type="arabicPeriod"/>
            </a:pPr>
            <a:r>
              <a:rPr lang="en" sz="900"/>
              <a:t>Alcazar J, Csapo R, Ara I and Alegre LM (2019) </a:t>
            </a:r>
            <a:r>
              <a:rPr i="1" lang="en" sz="900"/>
              <a:t>On the Shape of the Force-Velocity Relationship in Skeletal Muscles: The Linear, the Hyperbolic, and the Double-Hyperbolic</a:t>
            </a:r>
            <a:r>
              <a:rPr lang="en" sz="900"/>
              <a:t>.</a:t>
            </a:r>
            <a:endParaRPr sz="900"/>
          </a:p>
          <a:p>
            <a:pPr indent="-171450" lvl="0" marL="228600" rtl="0" algn="l">
              <a:lnSpc>
                <a:spcPct val="100000"/>
              </a:lnSpc>
              <a:spcBef>
                <a:spcPts val="0"/>
              </a:spcBef>
              <a:spcAft>
                <a:spcPts val="0"/>
              </a:spcAft>
              <a:buSzPts val="900"/>
              <a:buAutoNum type="arabicPeriod"/>
            </a:pPr>
            <a:r>
              <a:rPr lang="en" sz="900"/>
              <a:t>Hamner, Samuel R, Delp, Scott L. Muscle contributions to fore-aft and vertical body mass center accelerations over a range of running speeds, Journal of Biomechanics, Volume 46, Issue 4, 2013</a:t>
            </a:r>
            <a:endParaRPr sz="900"/>
          </a:p>
          <a:p>
            <a:pPr indent="-171450" lvl="0" marL="228600" rtl="0" algn="l">
              <a:lnSpc>
                <a:spcPct val="100000"/>
              </a:lnSpc>
              <a:spcBef>
                <a:spcPts val="0"/>
              </a:spcBef>
              <a:spcAft>
                <a:spcPts val="0"/>
              </a:spcAft>
              <a:buSzPts val="900"/>
              <a:buAutoNum type="arabicPeriod"/>
            </a:pPr>
            <a:r>
              <a:rPr lang="en" sz="900"/>
              <a:t>Quintana-Duque, J.C., Dahmen, T., Saupe, D., 2015. </a:t>
            </a:r>
            <a:r>
              <a:rPr i="1" lang="en" sz="900"/>
              <a:t>Estimation of torque variation from pedal motion in cycling</a:t>
            </a:r>
            <a:r>
              <a:rPr lang="en" sz="900"/>
              <a:t>. Int. J. Comput. Sci. Sport 14, 34–50.</a:t>
            </a:r>
            <a:endParaRPr sz="900"/>
          </a:p>
          <a:p>
            <a:pPr indent="-171450" lvl="0" marL="228600" rtl="0" algn="l">
              <a:lnSpc>
                <a:spcPct val="100000"/>
              </a:lnSpc>
              <a:spcBef>
                <a:spcPts val="0"/>
              </a:spcBef>
              <a:spcAft>
                <a:spcPts val="0"/>
              </a:spcAft>
              <a:buSzPts val="900"/>
              <a:buAutoNum type="arabicPeriod"/>
            </a:pPr>
            <a:r>
              <a:rPr lang="en" sz="900"/>
              <a:t>Pappas, E (2019) </a:t>
            </a:r>
            <a:r>
              <a:rPr i="1" lang="en" sz="900"/>
              <a:t>Do Female Athletes get ACL injuries because of their ANATOMY?</a:t>
            </a:r>
            <a:endParaRPr i="1" sz="900"/>
          </a:p>
          <a:p>
            <a:pPr indent="-171450" lvl="0" marL="228600" rtl="0" algn="l">
              <a:lnSpc>
                <a:spcPct val="100000"/>
              </a:lnSpc>
              <a:spcBef>
                <a:spcPts val="0"/>
              </a:spcBef>
              <a:spcAft>
                <a:spcPts val="0"/>
              </a:spcAft>
              <a:buSzPts val="900"/>
              <a:buAutoNum type="arabicPeriod"/>
            </a:pPr>
            <a:r>
              <a:rPr lang="en" sz="900"/>
              <a:t>Price D, Donne B. (1997) </a:t>
            </a:r>
            <a:r>
              <a:rPr i="1" lang="en" sz="900"/>
              <a:t>Effect of variation in seat tube angle at different seat heights on submaximal cycling performance in man</a:t>
            </a:r>
            <a:endParaRPr i="1" sz="900"/>
          </a:p>
          <a:p>
            <a:pPr indent="-171450" lvl="0" marL="228600" rtl="0" algn="l">
              <a:lnSpc>
                <a:spcPct val="100000"/>
              </a:lnSpc>
              <a:spcBef>
                <a:spcPts val="0"/>
              </a:spcBef>
              <a:spcAft>
                <a:spcPts val="0"/>
              </a:spcAft>
              <a:buSzPts val="900"/>
              <a:buAutoNum type="arabicPeriod"/>
            </a:pPr>
            <a:r>
              <a:rPr lang="en" sz="900"/>
              <a:t>Mellion MB. (1991) </a:t>
            </a:r>
            <a:r>
              <a:rPr i="1" lang="en" sz="900"/>
              <a:t>Common cycling injuries: management and prevention</a:t>
            </a:r>
            <a:endParaRPr i="1" sz="900"/>
          </a:p>
          <a:p>
            <a:pPr indent="-171450" lvl="0" marL="228600" rtl="0" algn="l">
              <a:lnSpc>
                <a:spcPct val="100000"/>
              </a:lnSpc>
              <a:spcBef>
                <a:spcPts val="0"/>
              </a:spcBef>
              <a:spcAft>
                <a:spcPts val="0"/>
              </a:spcAft>
              <a:buSzPts val="900"/>
              <a:buAutoNum type="arabicPeriod"/>
            </a:pPr>
            <a:r>
              <a:rPr lang="en" sz="900"/>
              <a:t>Dembia CL, Silder A, Uchida TK, Hicks JL, Delp SL S</a:t>
            </a:r>
            <a:r>
              <a:rPr i="1" lang="en" sz="900"/>
              <a:t>imulating ideal assistive devices to reduce the metabolic cost of walking with heavy loads</a:t>
            </a:r>
            <a:r>
              <a:rPr lang="en" sz="900"/>
              <a:t>. PLOS ONE 12(7): e0180320, (2017).</a:t>
            </a:r>
            <a:endParaRPr sz="900"/>
          </a:p>
          <a:p>
            <a:pPr indent="-171450" lvl="0" marL="228600" rtl="0" algn="l">
              <a:lnSpc>
                <a:spcPct val="100000"/>
              </a:lnSpc>
              <a:spcBef>
                <a:spcPts val="0"/>
              </a:spcBef>
              <a:spcAft>
                <a:spcPts val="0"/>
              </a:spcAft>
              <a:buSzPts val="900"/>
              <a:buAutoNum type="arabicPeriod"/>
            </a:pPr>
            <a:r>
              <a:rPr lang="en" sz="900"/>
              <a:t>Leib, D. </a:t>
            </a:r>
            <a:r>
              <a:rPr i="1" lang="en" sz="900"/>
              <a:t>The Effects of Clear Placement on Muscle Mechanics and Metabolic Efficiency in Prolonged Sub-Maximal Cycling</a:t>
            </a:r>
            <a:r>
              <a:rPr lang="en" sz="900"/>
              <a:t>.  Ball State University Biomechanics Laboratory Thesis, (2008).</a:t>
            </a:r>
            <a:endParaRPr sz="900"/>
          </a:p>
          <a:p>
            <a:pPr indent="-171450" lvl="0" marL="228600" rtl="0" algn="l">
              <a:lnSpc>
                <a:spcPct val="100000"/>
              </a:lnSpc>
              <a:spcBef>
                <a:spcPts val="0"/>
              </a:spcBef>
              <a:spcAft>
                <a:spcPts val="0"/>
              </a:spcAft>
              <a:buSzPts val="900"/>
              <a:buAutoNum type="arabicPeriod"/>
            </a:pPr>
            <a:r>
              <a:rPr lang="en" sz="900">
                <a:solidFill>
                  <a:schemeClr val="dk1"/>
                </a:solidFill>
              </a:rPr>
              <a:t>Thomas K. Uchida and Scott L. Delp (2020) </a:t>
            </a:r>
            <a:r>
              <a:rPr i="1" lang="en" sz="900"/>
              <a:t>Biomechanics of Movement: The Science of Sports, Robotics, and Rehabilitation</a:t>
            </a:r>
            <a:r>
              <a:rPr lang="en" sz="900"/>
              <a:t> </a:t>
            </a:r>
            <a:endParaRPr sz="900"/>
          </a:p>
          <a:p>
            <a:pPr indent="-171450" lvl="0" marL="228600" rtl="0" algn="l">
              <a:lnSpc>
                <a:spcPct val="100000"/>
              </a:lnSpc>
              <a:spcBef>
                <a:spcPts val="0"/>
              </a:spcBef>
              <a:spcAft>
                <a:spcPts val="0"/>
              </a:spcAft>
              <a:buSzPts val="900"/>
              <a:buAutoNum type="arabicPeriod"/>
            </a:pPr>
            <a:r>
              <a:rPr lang="en" sz="900"/>
              <a:t>Coleman DA, Wiles JD, Davison RC, Smith MF, Swaine IL. </a:t>
            </a:r>
            <a:r>
              <a:rPr i="1" lang="en" sz="900"/>
              <a:t>Power output measurement during treadmill cycling</a:t>
            </a:r>
            <a:r>
              <a:rPr lang="en" sz="900"/>
              <a:t>. Int J Sports Med. ;28(6):525-30, (2007).</a:t>
            </a:r>
            <a:endParaRPr sz="900"/>
          </a:p>
          <a:p>
            <a:pPr indent="-171450" lvl="0" marL="228600" rtl="0" algn="l">
              <a:lnSpc>
                <a:spcPct val="100000"/>
              </a:lnSpc>
              <a:spcBef>
                <a:spcPts val="0"/>
              </a:spcBef>
              <a:spcAft>
                <a:spcPts val="0"/>
              </a:spcAft>
              <a:buSzPts val="900"/>
              <a:buAutoNum type="arabicPeriod"/>
            </a:pPr>
            <a:r>
              <a:rPr lang="en" sz="900"/>
              <a:t>Peveler, W. and Green, J. </a:t>
            </a:r>
            <a:r>
              <a:rPr i="1" lang="en" sz="900"/>
              <a:t>Effects Of Saddle Height On Economy And Anaerobic Power In Well-trained Cyclists.</a:t>
            </a:r>
            <a:r>
              <a:rPr lang="en" sz="900"/>
              <a:t> National Strength and Conditioning Association , Vol 25, 3, (2011).</a:t>
            </a:r>
            <a:endParaRPr sz="900"/>
          </a:p>
          <a:p>
            <a:pPr indent="-171450" lvl="0" marL="228600" rtl="0" algn="l">
              <a:lnSpc>
                <a:spcPct val="100000"/>
              </a:lnSpc>
              <a:spcBef>
                <a:spcPts val="0"/>
              </a:spcBef>
              <a:spcAft>
                <a:spcPts val="0"/>
              </a:spcAft>
              <a:buSzPts val="900"/>
              <a:buAutoNum type="arabicPeriod"/>
            </a:pPr>
            <a:r>
              <a:rPr lang="en" sz="900"/>
              <a:t>Hull, M.L. and Jorge, M. </a:t>
            </a:r>
            <a:r>
              <a:rPr i="1" lang="en" sz="900"/>
              <a:t>A Method For Biomechanical Analysis of Bicycle Pedalling</a:t>
            </a:r>
            <a:r>
              <a:rPr lang="en" sz="900"/>
              <a:t>. Journal of Biomechanics Vol 18 No 9. pp 631-644, (1985).</a:t>
            </a:r>
            <a:endParaRPr sz="900"/>
          </a:p>
          <a:p>
            <a:pPr indent="-171450" lvl="0" marL="228600" rtl="0" algn="l">
              <a:lnSpc>
                <a:spcPct val="100000"/>
              </a:lnSpc>
              <a:spcBef>
                <a:spcPts val="0"/>
              </a:spcBef>
              <a:spcAft>
                <a:spcPts val="0"/>
              </a:spcAft>
              <a:buSzPts val="900"/>
              <a:buAutoNum type="arabicPeriod"/>
            </a:pPr>
            <a:r>
              <a:rPr lang="en" sz="900"/>
              <a:t>Gonzalez, H. and Hull, M.L. </a:t>
            </a:r>
            <a:r>
              <a:rPr i="1" lang="en" sz="900"/>
              <a:t>Multivariable Optimization of Cycling Biomechanics</a:t>
            </a:r>
            <a:r>
              <a:rPr lang="en" sz="900"/>
              <a:t>. Journal of Biomechanics Vol. 22 No 11/12 pp 1151-1161, (1989).</a:t>
            </a:r>
            <a:endParaRPr sz="900"/>
          </a:p>
        </p:txBody>
      </p:sp>
      <p:grpSp>
        <p:nvGrpSpPr>
          <p:cNvPr id="783" name="Google Shape;783;p51"/>
          <p:cNvGrpSpPr/>
          <p:nvPr/>
        </p:nvGrpSpPr>
        <p:grpSpPr>
          <a:xfrm>
            <a:off x="311703" y="551487"/>
            <a:ext cx="320022" cy="359778"/>
            <a:chOff x="3567553" y="1499912"/>
            <a:chExt cx="320022" cy="359778"/>
          </a:xfrm>
        </p:grpSpPr>
        <p:sp>
          <p:nvSpPr>
            <p:cNvPr id="784" name="Google Shape;784;p51"/>
            <p:cNvSpPr/>
            <p:nvPr/>
          </p:nvSpPr>
          <p:spPr>
            <a:xfrm>
              <a:off x="3567553" y="1502933"/>
              <a:ext cx="263218" cy="356757"/>
            </a:xfrm>
            <a:custGeom>
              <a:rect b="b" l="l" r="r" t="t"/>
              <a:pathLst>
                <a:path extrusionOk="0" h="11217" w="8276">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p:nvPr/>
          </p:nvSpPr>
          <p:spPr>
            <a:xfrm>
              <a:off x="3638001" y="1499912"/>
              <a:ext cx="249574" cy="142773"/>
            </a:xfrm>
            <a:custGeom>
              <a:rect b="b" l="l" r="r" t="t"/>
              <a:pathLst>
                <a:path extrusionOk="0" h="4489" w="7847">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3641786" y="1594563"/>
              <a:ext cx="141659" cy="10273"/>
            </a:xfrm>
            <a:custGeom>
              <a:rect b="b" l="l" r="r" t="t"/>
              <a:pathLst>
                <a:path extrusionOk="0" h="323" w="4454">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3641786" y="1638136"/>
              <a:ext cx="141659" cy="10241"/>
            </a:xfrm>
            <a:custGeom>
              <a:rect b="b" l="l" r="r" t="t"/>
              <a:pathLst>
                <a:path extrusionOk="0" h="322" w="4454">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3641786" y="1682059"/>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3641786" y="1725600"/>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6"/>
          <p:cNvPicPr preferRelativeResize="0"/>
          <p:nvPr/>
        </p:nvPicPr>
        <p:blipFill>
          <a:blip r:embed="rId3">
            <a:alphaModFix/>
          </a:blip>
          <a:stretch>
            <a:fillRect/>
          </a:stretch>
        </p:blipFill>
        <p:spPr>
          <a:xfrm>
            <a:off x="5612101" y="1081164"/>
            <a:ext cx="3303300" cy="3263112"/>
          </a:xfrm>
          <a:prstGeom prst="rect">
            <a:avLst/>
          </a:prstGeom>
          <a:noFill/>
          <a:ln>
            <a:noFill/>
          </a:ln>
        </p:spPr>
      </p:pic>
      <p:sp>
        <p:nvSpPr>
          <p:cNvPr id="109" name="Google Shape;10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Definition</a:t>
            </a:r>
            <a:endParaRPr/>
          </a:p>
        </p:txBody>
      </p:sp>
      <p:sp>
        <p:nvSpPr>
          <p:cNvPr id="110" name="Google Shape;110;p16"/>
          <p:cNvSpPr txBox="1"/>
          <p:nvPr>
            <p:ph idx="1" type="body"/>
          </p:nvPr>
        </p:nvSpPr>
        <p:spPr>
          <a:xfrm>
            <a:off x="643725" y="1989825"/>
            <a:ext cx="4546500" cy="2399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900">
                <a:solidFill>
                  <a:schemeClr val="dk1"/>
                </a:solidFill>
              </a:rPr>
              <a:t>This project seeks to determine the </a:t>
            </a:r>
            <a:r>
              <a:rPr b="1" lang="en" sz="1900">
                <a:solidFill>
                  <a:srgbClr val="980000"/>
                </a:solidFill>
              </a:rPr>
              <a:t>optimal saddle positions</a:t>
            </a:r>
            <a:r>
              <a:rPr lang="en" sz="1900">
                <a:solidFill>
                  <a:schemeClr val="dk1"/>
                </a:solidFill>
              </a:rPr>
              <a:t> for which </a:t>
            </a:r>
            <a:r>
              <a:rPr b="1" lang="en" sz="1900">
                <a:solidFill>
                  <a:srgbClr val="980000"/>
                </a:solidFill>
              </a:rPr>
              <a:t>metabolic energy expenditure rate is minimized</a:t>
            </a:r>
            <a:r>
              <a:rPr lang="en" sz="1900">
                <a:solidFill>
                  <a:schemeClr val="dk1"/>
                </a:solidFill>
              </a:rPr>
              <a:t> while cycling.</a:t>
            </a:r>
            <a:endParaRPr sz="1900">
              <a:solidFill>
                <a:schemeClr val="lt1"/>
              </a:solidFill>
            </a:endParaRPr>
          </a:p>
          <a:p>
            <a:pPr indent="-374650" lvl="0" marL="457200" rtl="0" algn="l">
              <a:lnSpc>
                <a:spcPct val="115000"/>
              </a:lnSpc>
              <a:spcBef>
                <a:spcPts val="1200"/>
              </a:spcBef>
              <a:spcAft>
                <a:spcPts val="0"/>
              </a:spcAft>
              <a:buClr>
                <a:srgbClr val="FFFFFF"/>
              </a:buClr>
              <a:buSzPts val="2300"/>
              <a:buAutoNum type="arabicPeriod"/>
            </a:pPr>
            <a:r>
              <a:t/>
            </a:r>
            <a:endParaRPr sz="2300">
              <a:solidFill>
                <a:srgbClr val="FFFFFF"/>
              </a:solidFill>
            </a:endParaRPr>
          </a:p>
        </p:txBody>
      </p:sp>
      <p:grpSp>
        <p:nvGrpSpPr>
          <p:cNvPr id="111" name="Google Shape;111;p16"/>
          <p:cNvGrpSpPr/>
          <p:nvPr/>
        </p:nvGrpSpPr>
        <p:grpSpPr>
          <a:xfrm>
            <a:off x="311705" y="553650"/>
            <a:ext cx="332012" cy="355454"/>
            <a:chOff x="7055134" y="2919170"/>
            <a:chExt cx="290321" cy="310820"/>
          </a:xfrm>
        </p:grpSpPr>
        <p:sp>
          <p:nvSpPr>
            <p:cNvPr id="112" name="Google Shape;112;p16"/>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3" name="Google Shape;113;p16"/>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4" name="Google Shape;114;p16"/>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5" name="Google Shape;115;p16"/>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6" name="Google Shape;116;p16"/>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7" name="Google Shape;117;p16"/>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8" name="Google Shape;118;p16"/>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9" name="Google Shape;119;p16"/>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0" name="Google Shape;120;p16"/>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1" name="Google Shape;121;p16"/>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2" name="Google Shape;122;p16"/>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3" name="Google Shape;123;p16"/>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4" name="Google Shape;124;p16"/>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5" name="Google Shape;125;p16"/>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 </a:t>
            </a:r>
            <a:r>
              <a:rPr lang="en"/>
              <a:t>Thank you</a:t>
            </a:r>
            <a:endParaRPr/>
          </a:p>
        </p:txBody>
      </p:sp>
      <p:sp>
        <p:nvSpPr>
          <p:cNvPr id="795" name="Google Shape;795;p52"/>
          <p:cNvSpPr txBox="1"/>
          <p:nvPr>
            <p:ph idx="4294967295" type="body"/>
          </p:nvPr>
        </p:nvSpPr>
        <p:spPr>
          <a:xfrm>
            <a:off x="4175400" y="1916250"/>
            <a:ext cx="4968600" cy="1463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Justin Tucker, Specialized mentor</a:t>
            </a:r>
            <a:endParaRPr/>
          </a:p>
          <a:p>
            <a:pPr indent="-334327" lvl="0" marL="457200" rtl="0" algn="l">
              <a:spcBef>
                <a:spcPts val="0"/>
              </a:spcBef>
              <a:spcAft>
                <a:spcPts val="0"/>
              </a:spcAft>
              <a:buSzPct val="100000"/>
              <a:buChar char="●"/>
            </a:pPr>
            <a:r>
              <a:rPr lang="en"/>
              <a:t>Ross Wilkinson, CU Boulder Researcher</a:t>
            </a:r>
            <a:endParaRPr/>
          </a:p>
          <a:p>
            <a:pPr indent="-334327" lvl="0" marL="457200" rtl="0" algn="l">
              <a:spcBef>
                <a:spcPts val="0"/>
              </a:spcBef>
              <a:spcAft>
                <a:spcPts val="0"/>
              </a:spcAft>
              <a:buSzPct val="100000"/>
              <a:buChar char="●"/>
            </a:pPr>
            <a:r>
              <a:rPr lang="en"/>
              <a:t>Carmichael Ong, OpenSim expert/mentor</a:t>
            </a:r>
            <a:endParaRPr>
              <a:solidFill>
                <a:srgbClr val="FFFFFF"/>
              </a:solidFill>
            </a:endParaRPr>
          </a:p>
          <a:p>
            <a:pPr indent="-334327" lvl="0" marL="457200" rtl="0" algn="l">
              <a:spcBef>
                <a:spcPts val="0"/>
              </a:spcBef>
              <a:spcAft>
                <a:spcPts val="0"/>
              </a:spcAft>
              <a:buSzPct val="100000"/>
              <a:buChar char="●"/>
            </a:pPr>
            <a:r>
              <a:rPr lang="en"/>
              <a:t>Adrian Lew, Professor/mentor</a:t>
            </a:r>
            <a:r>
              <a:rPr lang="en">
                <a:solidFill>
                  <a:srgbClr val="FFFFFF"/>
                </a:solidFill>
              </a:rPr>
              <a:t> </a:t>
            </a:r>
            <a:endParaRPr>
              <a:solidFill>
                <a:srgbClr val="FFFFFF"/>
              </a:solidFill>
            </a:endParaRPr>
          </a:p>
          <a:p>
            <a:pPr indent="-334327" lvl="0" marL="457200" rtl="0" algn="l">
              <a:spcBef>
                <a:spcPts val="0"/>
              </a:spcBef>
              <a:spcAft>
                <a:spcPts val="0"/>
              </a:spcAft>
              <a:buSzPct val="100000"/>
              <a:buChar char="●"/>
            </a:pPr>
            <a:r>
              <a:rPr lang="en"/>
              <a:t>Amir Nasrollahi, TA/mentor</a:t>
            </a:r>
            <a:endParaRPr/>
          </a:p>
        </p:txBody>
      </p:sp>
      <p:pic>
        <p:nvPicPr>
          <p:cNvPr id="796" name="Google Shape;796;p52"/>
          <p:cNvPicPr preferRelativeResize="0"/>
          <p:nvPr/>
        </p:nvPicPr>
        <p:blipFill rotWithShape="1">
          <a:blip r:embed="rId3">
            <a:alphaModFix/>
          </a:blip>
          <a:srcRect b="20217" l="0" r="0" t="0"/>
          <a:stretch/>
        </p:blipFill>
        <p:spPr>
          <a:xfrm>
            <a:off x="384425" y="2197120"/>
            <a:ext cx="748101" cy="5968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3"/>
          <p:cNvSpPr txBox="1"/>
          <p:nvPr>
            <p:ph type="title"/>
          </p:nvPr>
        </p:nvSpPr>
        <p:spPr>
          <a:xfrm>
            <a:off x="490250" y="450150"/>
            <a:ext cx="38829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 Thank you</a:t>
            </a:r>
            <a:endParaRPr/>
          </a:p>
        </p:txBody>
      </p:sp>
      <p:pic>
        <p:nvPicPr>
          <p:cNvPr id="802" name="Google Shape;802;p53"/>
          <p:cNvPicPr preferRelativeResize="0"/>
          <p:nvPr/>
        </p:nvPicPr>
        <p:blipFill rotWithShape="1">
          <a:blip r:embed="rId3">
            <a:alphaModFix/>
          </a:blip>
          <a:srcRect b="20217" l="0" r="0" t="0"/>
          <a:stretch/>
        </p:blipFill>
        <p:spPr>
          <a:xfrm>
            <a:off x="384425" y="2197120"/>
            <a:ext cx="748101" cy="596874"/>
          </a:xfrm>
          <a:prstGeom prst="rect">
            <a:avLst/>
          </a:prstGeom>
          <a:noFill/>
          <a:ln>
            <a:noFill/>
          </a:ln>
        </p:spPr>
      </p:pic>
      <p:sp>
        <p:nvSpPr>
          <p:cNvPr id="803" name="Google Shape;803;p53"/>
          <p:cNvSpPr txBox="1"/>
          <p:nvPr/>
        </p:nvSpPr>
        <p:spPr>
          <a:xfrm>
            <a:off x="5612025" y="2393800"/>
            <a:ext cx="24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latin typeface="Source Serif Pro"/>
                <a:ea typeface="Source Serif Pro"/>
                <a:cs typeface="Source Serif Pro"/>
                <a:sym typeface="Source Serif Pro"/>
              </a:rPr>
              <a:t>INSERT BLOOPER GIFS</a:t>
            </a:r>
            <a:endParaRPr>
              <a:highlight>
                <a:srgbClr val="FFFF00"/>
              </a:highlight>
              <a:latin typeface="Source Serif Pro"/>
              <a:ea typeface="Source Serif Pro"/>
              <a:cs typeface="Source Serif Pro"/>
              <a:sym typeface="Source Serif Pro"/>
            </a:endParaRPr>
          </a:p>
        </p:txBody>
      </p:sp>
      <p:pic>
        <p:nvPicPr>
          <p:cNvPr id="804" name="Google Shape;804;p53"/>
          <p:cNvPicPr preferRelativeResize="0"/>
          <p:nvPr/>
        </p:nvPicPr>
        <p:blipFill>
          <a:blip r:embed="rId4">
            <a:alphaModFix/>
          </a:blip>
          <a:stretch>
            <a:fillRect/>
          </a:stretch>
        </p:blipFill>
        <p:spPr>
          <a:xfrm>
            <a:off x="4265525" y="1371490"/>
            <a:ext cx="2953380" cy="1236786"/>
          </a:xfrm>
          <a:prstGeom prst="rect">
            <a:avLst/>
          </a:prstGeom>
          <a:noFill/>
          <a:ln>
            <a:noFill/>
          </a:ln>
        </p:spPr>
      </p:pic>
      <p:pic>
        <p:nvPicPr>
          <p:cNvPr id="805" name="Google Shape;805;p53"/>
          <p:cNvPicPr preferRelativeResize="0"/>
          <p:nvPr/>
        </p:nvPicPr>
        <p:blipFill>
          <a:blip r:embed="rId5">
            <a:alphaModFix/>
          </a:blip>
          <a:stretch>
            <a:fillRect/>
          </a:stretch>
        </p:blipFill>
        <p:spPr>
          <a:xfrm>
            <a:off x="6248909" y="1371490"/>
            <a:ext cx="2895090" cy="1236785"/>
          </a:xfrm>
          <a:prstGeom prst="rect">
            <a:avLst/>
          </a:prstGeom>
          <a:noFill/>
          <a:ln>
            <a:noFill/>
          </a:ln>
        </p:spPr>
      </p:pic>
      <p:pic>
        <p:nvPicPr>
          <p:cNvPr id="806" name="Google Shape;806;p53"/>
          <p:cNvPicPr preferRelativeResize="0"/>
          <p:nvPr/>
        </p:nvPicPr>
        <p:blipFill>
          <a:blip r:embed="rId6">
            <a:alphaModFix/>
          </a:blip>
          <a:stretch>
            <a:fillRect/>
          </a:stretch>
        </p:blipFill>
        <p:spPr>
          <a:xfrm>
            <a:off x="4265525" y="2593898"/>
            <a:ext cx="2895077" cy="1236789"/>
          </a:xfrm>
          <a:prstGeom prst="rect">
            <a:avLst/>
          </a:prstGeom>
          <a:noFill/>
          <a:ln>
            <a:noFill/>
          </a:ln>
        </p:spPr>
      </p:pic>
      <p:pic>
        <p:nvPicPr>
          <p:cNvPr id="807" name="Google Shape;807;p53"/>
          <p:cNvPicPr preferRelativeResize="0"/>
          <p:nvPr/>
        </p:nvPicPr>
        <p:blipFill>
          <a:blip r:embed="rId7">
            <a:alphaModFix/>
          </a:blip>
          <a:stretch>
            <a:fillRect/>
          </a:stretch>
        </p:blipFill>
        <p:spPr>
          <a:xfrm>
            <a:off x="6656122" y="2593898"/>
            <a:ext cx="2487878" cy="1236785"/>
          </a:xfrm>
          <a:prstGeom prst="rect">
            <a:avLst/>
          </a:prstGeom>
          <a:noFill/>
          <a:ln>
            <a:noFill/>
          </a:ln>
        </p:spPr>
      </p:pic>
      <p:pic>
        <p:nvPicPr>
          <p:cNvPr id="808" name="Google Shape;808;p53"/>
          <p:cNvPicPr preferRelativeResize="0"/>
          <p:nvPr/>
        </p:nvPicPr>
        <p:blipFill>
          <a:blip r:embed="rId8">
            <a:alphaModFix/>
          </a:blip>
          <a:stretch>
            <a:fillRect/>
          </a:stretch>
        </p:blipFill>
        <p:spPr>
          <a:xfrm>
            <a:off x="4954332" y="3114250"/>
            <a:ext cx="4062969" cy="1835399"/>
          </a:xfrm>
          <a:prstGeom prst="rect">
            <a:avLst/>
          </a:prstGeom>
          <a:noFill/>
          <a:ln>
            <a:noFill/>
          </a:ln>
        </p:spPr>
      </p:pic>
      <p:pic>
        <p:nvPicPr>
          <p:cNvPr id="809" name="Google Shape;809;p53" title="workflow_up2CMC_take1.mp4">
            <a:hlinkClick r:id="rId9"/>
          </p:cNvPr>
          <p:cNvPicPr preferRelativeResize="0"/>
          <p:nvPr/>
        </p:nvPicPr>
        <p:blipFill>
          <a:blip r:embed="rId10">
            <a:alphaModFix/>
          </a:blip>
          <a:stretch>
            <a:fillRect/>
          </a:stretch>
        </p:blipFill>
        <p:spPr>
          <a:xfrm>
            <a:off x="333750" y="318842"/>
            <a:ext cx="4535405" cy="2551149"/>
          </a:xfrm>
          <a:prstGeom prst="rect">
            <a:avLst/>
          </a:prstGeom>
          <a:noFill/>
          <a:ln>
            <a:noFill/>
          </a:ln>
        </p:spPr>
      </p:pic>
      <p:pic>
        <p:nvPicPr>
          <p:cNvPr id="810" name="Google Shape;810;p53" title="3a.webm">
            <a:hlinkClick r:id="rId11"/>
          </p:cNvPr>
          <p:cNvPicPr preferRelativeResize="0"/>
          <p:nvPr/>
        </p:nvPicPr>
        <p:blipFill>
          <a:blip r:embed="rId12">
            <a:alphaModFix/>
          </a:blip>
          <a:stretch>
            <a:fillRect/>
          </a:stretch>
        </p:blipFill>
        <p:spPr>
          <a:xfrm>
            <a:off x="333750" y="3021749"/>
            <a:ext cx="3566950" cy="2020400"/>
          </a:xfrm>
          <a:prstGeom prst="rect">
            <a:avLst/>
          </a:prstGeom>
          <a:noFill/>
          <a:ln>
            <a:noFill/>
          </a:ln>
        </p:spPr>
      </p:pic>
      <p:sp>
        <p:nvSpPr>
          <p:cNvPr id="811" name="Google Shape;811;p53"/>
          <p:cNvSpPr txBox="1"/>
          <p:nvPr>
            <p:ph type="title"/>
          </p:nvPr>
        </p:nvSpPr>
        <p:spPr>
          <a:xfrm>
            <a:off x="4601750" y="19025"/>
            <a:ext cx="3882900" cy="16527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i="1" lang="en" sz="3800"/>
              <a:t> Thank you</a:t>
            </a:r>
            <a:endParaRPr i="1" sz="3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 Appendices</a:t>
            </a:r>
            <a:endParaRPr/>
          </a:p>
        </p:txBody>
      </p:sp>
      <p:pic>
        <p:nvPicPr>
          <p:cNvPr id="817" name="Google Shape;817;p54"/>
          <p:cNvPicPr preferRelativeResize="0"/>
          <p:nvPr/>
        </p:nvPicPr>
        <p:blipFill rotWithShape="1">
          <a:blip r:embed="rId3">
            <a:alphaModFix/>
          </a:blip>
          <a:srcRect b="20217" l="0" r="0" t="0"/>
          <a:stretch/>
        </p:blipFill>
        <p:spPr>
          <a:xfrm>
            <a:off x="384425" y="2197120"/>
            <a:ext cx="748101" cy="5968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 Dynamics (L) vs. Inverse Dynamics (R)</a:t>
            </a:r>
            <a:endParaRPr/>
          </a:p>
        </p:txBody>
      </p:sp>
      <p:pic>
        <p:nvPicPr>
          <p:cNvPr id="823" name="Google Shape;823;p55"/>
          <p:cNvPicPr preferRelativeResize="0"/>
          <p:nvPr/>
        </p:nvPicPr>
        <p:blipFill>
          <a:blip r:embed="rId3">
            <a:alphaModFix/>
          </a:blip>
          <a:stretch>
            <a:fillRect/>
          </a:stretch>
        </p:blipFill>
        <p:spPr>
          <a:xfrm>
            <a:off x="197875" y="1322525"/>
            <a:ext cx="4334400" cy="2560320"/>
          </a:xfrm>
          <a:prstGeom prst="rect">
            <a:avLst/>
          </a:prstGeom>
          <a:noFill/>
          <a:ln cap="flat" cmpd="sng" w="28575">
            <a:solidFill>
              <a:srgbClr val="0C343D"/>
            </a:solidFill>
            <a:prstDash val="solid"/>
            <a:round/>
            <a:headEnd len="sm" w="sm" type="none"/>
            <a:tailEnd len="sm" w="sm" type="none"/>
          </a:ln>
        </p:spPr>
      </p:pic>
      <p:pic>
        <p:nvPicPr>
          <p:cNvPr id="824" name="Google Shape;824;p55"/>
          <p:cNvPicPr preferRelativeResize="0"/>
          <p:nvPr/>
        </p:nvPicPr>
        <p:blipFill>
          <a:blip r:embed="rId4">
            <a:alphaModFix/>
          </a:blip>
          <a:stretch>
            <a:fillRect/>
          </a:stretch>
        </p:blipFill>
        <p:spPr>
          <a:xfrm>
            <a:off x="4693675" y="1322163"/>
            <a:ext cx="4252450" cy="2561050"/>
          </a:xfrm>
          <a:prstGeom prst="rect">
            <a:avLst/>
          </a:prstGeom>
          <a:noFill/>
          <a:ln cap="flat" cmpd="sng" w="28575">
            <a:solidFill>
              <a:srgbClr val="0C343D"/>
            </a:solidFill>
            <a:prstDash val="solid"/>
            <a:round/>
            <a:headEnd len="sm" w="sm" type="none"/>
            <a:tailEnd len="sm" w="sm" type="none"/>
          </a:ln>
        </p:spPr>
      </p:pic>
      <p:sp>
        <p:nvSpPr>
          <p:cNvPr id="825" name="Google Shape;825;p55"/>
          <p:cNvSpPr txBox="1"/>
          <p:nvPr/>
        </p:nvSpPr>
        <p:spPr>
          <a:xfrm>
            <a:off x="159775" y="4187675"/>
            <a:ext cx="882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Figure 1.12 and Figure 1.13 </a:t>
            </a:r>
            <a:r>
              <a:rPr i="1" lang="en" sz="900">
                <a:solidFill>
                  <a:schemeClr val="dk2"/>
                </a:solidFill>
              </a:rPr>
              <a:t>Biomechanics of Movement: The Science of Sports, Robotics, and Rehabilitation</a:t>
            </a:r>
            <a:r>
              <a:rPr lang="en" sz="900">
                <a:solidFill>
                  <a:schemeClr val="dk2"/>
                </a:solidFill>
              </a:rPr>
              <a:t> by Thomas K. Uchida and Scott L. Delp (2020)</a:t>
            </a:r>
            <a:endParaRPr sz="9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OpenSim Crash Course</a:t>
            </a:r>
            <a:endParaRPr/>
          </a:p>
          <a:p>
            <a:pPr indent="0" lvl="0" marL="0" rtl="0" algn="l">
              <a:spcBef>
                <a:spcPts val="0"/>
              </a:spcBef>
              <a:spcAft>
                <a:spcPts val="0"/>
              </a:spcAft>
              <a:buNone/>
            </a:pPr>
            <a:r>
              <a:rPr lang="en" sz="2000">
                <a:solidFill>
                  <a:srgbClr val="C27BA0"/>
                </a:solidFill>
              </a:rPr>
              <a:t>Forward Dynamics</a:t>
            </a:r>
            <a:endParaRPr sz="2000">
              <a:solidFill>
                <a:srgbClr val="C27BA0"/>
              </a:solidFill>
            </a:endParaRPr>
          </a:p>
        </p:txBody>
      </p:sp>
      <p:sp>
        <p:nvSpPr>
          <p:cNvPr id="831" name="Google Shape;831;p56"/>
          <p:cNvSpPr txBox="1"/>
          <p:nvPr>
            <p:ph idx="1" type="body"/>
          </p:nvPr>
        </p:nvSpPr>
        <p:spPr>
          <a:xfrm>
            <a:off x="273675" y="3430550"/>
            <a:ext cx="8119800" cy="1405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sz="1300" u="sng"/>
              <a:t>Inputs</a:t>
            </a:r>
            <a:r>
              <a:rPr lang="en" sz="1300"/>
              <a:t>: Muscle excitation w.r.t. time, constraints on bodies’ coordinates (e.g. pelvis xyz-position, foot-on-pedal)</a:t>
            </a:r>
            <a:endParaRPr sz="1300"/>
          </a:p>
          <a:p>
            <a:pPr indent="-311150" lvl="0" marL="457200" rtl="0" algn="l">
              <a:spcBef>
                <a:spcPts val="0"/>
              </a:spcBef>
              <a:spcAft>
                <a:spcPts val="0"/>
              </a:spcAft>
              <a:buSzPts val="1300"/>
              <a:buChar char="●"/>
            </a:pPr>
            <a:r>
              <a:rPr b="1" lang="en" sz="1300" u="sng"/>
              <a:t>Outputs</a:t>
            </a:r>
            <a:r>
              <a:rPr lang="en" sz="1300"/>
              <a:t>: Can obtain a wide array of outputs while muscle activation drives the simulation. Most useful will typically be joint angles, muscle-fiber lengths, and other body kinematics.</a:t>
            </a:r>
            <a:endParaRPr i="1" sz="1400"/>
          </a:p>
        </p:txBody>
      </p:sp>
      <p:sp>
        <p:nvSpPr>
          <p:cNvPr id="832" name="Google Shape;832;p56"/>
          <p:cNvSpPr txBox="1"/>
          <p:nvPr/>
        </p:nvSpPr>
        <p:spPr>
          <a:xfrm>
            <a:off x="454350" y="2822975"/>
            <a:ext cx="405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t>https://simtk-confluence.stanford.edu/display/OpenSim/Getting+Started+with+Forward+Dynamics</a:t>
            </a:r>
            <a:endParaRPr i="1" sz="700"/>
          </a:p>
        </p:txBody>
      </p:sp>
      <p:sp>
        <p:nvSpPr>
          <p:cNvPr id="833" name="Google Shape;833;p56"/>
          <p:cNvSpPr txBox="1"/>
          <p:nvPr>
            <p:ph idx="1" type="body"/>
          </p:nvPr>
        </p:nvSpPr>
        <p:spPr>
          <a:xfrm>
            <a:off x="4779300" y="1444350"/>
            <a:ext cx="4053000" cy="13404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 sz="1400"/>
              <a:t>The </a:t>
            </a:r>
            <a:r>
              <a:rPr b="1" lang="en" sz="1400">
                <a:solidFill>
                  <a:srgbClr val="C27BA0"/>
                </a:solidFill>
              </a:rPr>
              <a:t>Forward Dynamics Tool</a:t>
            </a:r>
            <a:r>
              <a:rPr b="1" lang="en" sz="1400"/>
              <a:t> is used to calculate joint kinematics based on assumed muscle activations.</a:t>
            </a:r>
            <a:endParaRPr b="1" sz="1400"/>
          </a:p>
          <a:p>
            <a:pPr indent="-293370" lvl="0" marL="457200" rtl="0" algn="l">
              <a:spcBef>
                <a:spcPts val="0"/>
              </a:spcBef>
              <a:spcAft>
                <a:spcPts val="0"/>
              </a:spcAft>
              <a:buSzPct val="100000"/>
              <a:buChar char="●"/>
            </a:pPr>
            <a:r>
              <a:rPr b="1" lang="en" sz="1200"/>
              <a:t>Simplest tool</a:t>
            </a:r>
            <a:endParaRPr b="1" sz="1200"/>
          </a:p>
          <a:p>
            <a:pPr indent="-293370" lvl="0" marL="457200" rtl="0" algn="l">
              <a:spcBef>
                <a:spcPts val="0"/>
              </a:spcBef>
              <a:spcAft>
                <a:spcPts val="0"/>
              </a:spcAft>
              <a:buSzPct val="100000"/>
              <a:buChar char="●"/>
            </a:pPr>
            <a:r>
              <a:rPr b="1" lang="en" sz="1200"/>
              <a:t>Downside: Muscle activations assumed.</a:t>
            </a:r>
            <a:endParaRPr b="1" sz="1200"/>
          </a:p>
          <a:p>
            <a:pPr indent="0" lvl="0" marL="0" rtl="0" algn="ctr">
              <a:spcBef>
                <a:spcPts val="0"/>
              </a:spcBef>
              <a:spcAft>
                <a:spcPts val="0"/>
              </a:spcAft>
              <a:buNone/>
            </a:pPr>
            <a:r>
              <a:t/>
            </a:r>
            <a:endParaRPr b="1" sz="1400"/>
          </a:p>
          <a:p>
            <a:pPr indent="0" lvl="0" marL="0" rtl="0" algn="ctr">
              <a:spcBef>
                <a:spcPts val="1200"/>
              </a:spcBef>
              <a:spcAft>
                <a:spcPts val="1200"/>
              </a:spcAft>
              <a:buNone/>
            </a:pPr>
            <a:r>
              <a:t/>
            </a:r>
            <a:endParaRPr i="1" sz="1400" u="sng"/>
          </a:p>
        </p:txBody>
      </p:sp>
      <p:pic>
        <p:nvPicPr>
          <p:cNvPr id="834" name="Google Shape;834;p56"/>
          <p:cNvPicPr preferRelativeResize="0"/>
          <p:nvPr/>
        </p:nvPicPr>
        <p:blipFill>
          <a:blip r:embed="rId3">
            <a:alphaModFix/>
          </a:blip>
          <a:stretch>
            <a:fillRect/>
          </a:stretch>
        </p:blipFill>
        <p:spPr>
          <a:xfrm>
            <a:off x="521575" y="1444350"/>
            <a:ext cx="3895500" cy="13404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OpenSim Crash Course</a:t>
            </a:r>
            <a:endParaRPr/>
          </a:p>
          <a:p>
            <a:pPr indent="0" lvl="0" marL="0" rtl="0" algn="l">
              <a:spcBef>
                <a:spcPts val="0"/>
              </a:spcBef>
              <a:spcAft>
                <a:spcPts val="0"/>
              </a:spcAft>
              <a:buNone/>
            </a:pPr>
            <a:r>
              <a:rPr lang="en" sz="2000">
                <a:solidFill>
                  <a:srgbClr val="4A86E8"/>
                </a:solidFill>
              </a:rPr>
              <a:t>CMC Tool (Computed Muscle Control)</a:t>
            </a:r>
            <a:endParaRPr sz="2000">
              <a:solidFill>
                <a:srgbClr val="4A86E8"/>
              </a:solidFill>
            </a:endParaRPr>
          </a:p>
        </p:txBody>
      </p:sp>
      <p:pic>
        <p:nvPicPr>
          <p:cNvPr id="840" name="Google Shape;840;p57"/>
          <p:cNvPicPr preferRelativeResize="0"/>
          <p:nvPr/>
        </p:nvPicPr>
        <p:blipFill>
          <a:blip r:embed="rId3">
            <a:alphaModFix/>
          </a:blip>
          <a:stretch>
            <a:fillRect/>
          </a:stretch>
        </p:blipFill>
        <p:spPr>
          <a:xfrm>
            <a:off x="311700" y="1446975"/>
            <a:ext cx="4315250" cy="1335150"/>
          </a:xfrm>
          <a:prstGeom prst="rect">
            <a:avLst/>
          </a:prstGeom>
          <a:noFill/>
          <a:ln cap="flat" cmpd="sng" w="28575">
            <a:solidFill>
              <a:schemeClr val="dk2"/>
            </a:solidFill>
            <a:prstDash val="solid"/>
            <a:round/>
            <a:headEnd len="sm" w="sm" type="none"/>
            <a:tailEnd len="sm" w="sm" type="none"/>
          </a:ln>
        </p:spPr>
      </p:pic>
      <p:sp>
        <p:nvSpPr>
          <p:cNvPr id="841" name="Google Shape;841;p57"/>
          <p:cNvSpPr txBox="1"/>
          <p:nvPr>
            <p:ph idx="1" type="body"/>
          </p:nvPr>
        </p:nvSpPr>
        <p:spPr>
          <a:xfrm>
            <a:off x="273675" y="3344675"/>
            <a:ext cx="8119800" cy="1491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b="1" lang="en" sz="1300" u="sng"/>
              <a:t>Inputs</a:t>
            </a:r>
            <a:r>
              <a:rPr lang="en" sz="1300"/>
              <a:t>: Kinematics (joint angles, translations), coordinate tracking requests, constraints, actuation, GRFs</a:t>
            </a:r>
            <a:endParaRPr sz="1300"/>
          </a:p>
          <a:p>
            <a:pPr indent="-304958" lvl="0" marL="457200" rtl="0" algn="l">
              <a:spcBef>
                <a:spcPts val="0"/>
              </a:spcBef>
              <a:spcAft>
                <a:spcPts val="0"/>
              </a:spcAft>
              <a:buSzPct val="100000"/>
              <a:buChar char="●"/>
            </a:pPr>
            <a:r>
              <a:rPr b="1" lang="en" sz="1300" u="sng"/>
              <a:t>Outputs</a:t>
            </a:r>
            <a:r>
              <a:rPr lang="en" sz="1300"/>
              <a:t>: Muscle activation forces, muscle activations/controls, muscle states of motion (joint angles &amp; velocities; muscle fiber lengths &amp; activations)</a:t>
            </a:r>
            <a:endParaRPr sz="1300"/>
          </a:p>
          <a:p>
            <a:pPr indent="-304958" lvl="1" marL="914400" rtl="0" algn="l">
              <a:spcBef>
                <a:spcPts val="0"/>
              </a:spcBef>
              <a:spcAft>
                <a:spcPts val="0"/>
              </a:spcAft>
              <a:buSzPct val="100000"/>
              <a:buChar char="○"/>
            </a:pPr>
            <a:r>
              <a:rPr lang="en" sz="1300"/>
              <a:t>Ability to request Metabolic Probes</a:t>
            </a:r>
            <a:endParaRPr sz="1300"/>
          </a:p>
          <a:p>
            <a:pPr indent="-304958" lvl="0" marL="457200" rtl="0" algn="l">
              <a:spcBef>
                <a:spcPts val="0"/>
              </a:spcBef>
              <a:spcAft>
                <a:spcPts val="0"/>
              </a:spcAft>
              <a:buSzPct val="100000"/>
              <a:buChar char="●"/>
            </a:pPr>
            <a:r>
              <a:rPr lang="en" sz="1300"/>
              <a:t>CMC Tool incorporate principles from </a:t>
            </a:r>
            <a:r>
              <a:rPr b="1" lang="en" sz="1300">
                <a:solidFill>
                  <a:srgbClr val="38761D"/>
                </a:solidFill>
              </a:rPr>
              <a:t>Inverse Kinematics (IK) </a:t>
            </a:r>
            <a:r>
              <a:rPr lang="en" sz="1300"/>
              <a:t>&amp;</a:t>
            </a:r>
            <a:r>
              <a:rPr b="1" lang="en" sz="1300"/>
              <a:t> </a:t>
            </a:r>
            <a:r>
              <a:rPr b="1" lang="en" sz="1300">
                <a:solidFill>
                  <a:srgbClr val="B45F06"/>
                </a:solidFill>
              </a:rPr>
              <a:t>Inverse Dynamics (ID)</a:t>
            </a:r>
            <a:r>
              <a:rPr b="1" lang="en" sz="1300"/>
              <a:t> </a:t>
            </a:r>
            <a:r>
              <a:rPr lang="en" sz="1300"/>
              <a:t>workflows</a:t>
            </a:r>
            <a:endParaRPr sz="1300"/>
          </a:p>
          <a:p>
            <a:pPr indent="0" lvl="0" marL="0" rtl="0" algn="l">
              <a:spcBef>
                <a:spcPts val="1200"/>
              </a:spcBef>
              <a:spcAft>
                <a:spcPts val="1200"/>
              </a:spcAft>
              <a:buNone/>
            </a:pPr>
            <a:r>
              <a:t/>
            </a:r>
            <a:endParaRPr i="1" sz="1400"/>
          </a:p>
        </p:txBody>
      </p:sp>
      <p:sp>
        <p:nvSpPr>
          <p:cNvPr id="842" name="Google Shape;842;p57"/>
          <p:cNvSpPr txBox="1"/>
          <p:nvPr/>
        </p:nvSpPr>
        <p:spPr>
          <a:xfrm>
            <a:off x="273675" y="2848725"/>
            <a:ext cx="444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https://simtk-confluence.stanford.edu/display/OpenSim/Getting+Started+with+CMC</a:t>
            </a:r>
            <a:endParaRPr i="1" sz="900"/>
          </a:p>
        </p:txBody>
      </p:sp>
      <p:sp>
        <p:nvSpPr>
          <p:cNvPr id="843" name="Google Shape;843;p57"/>
          <p:cNvSpPr txBox="1"/>
          <p:nvPr>
            <p:ph idx="1" type="body"/>
          </p:nvPr>
        </p:nvSpPr>
        <p:spPr>
          <a:xfrm>
            <a:off x="4859400" y="1446975"/>
            <a:ext cx="3972900" cy="13353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b="1" lang="en" sz="1400"/>
              <a:t>The </a:t>
            </a:r>
            <a:r>
              <a:rPr b="1" lang="en" sz="1400">
                <a:solidFill>
                  <a:srgbClr val="4A86E8"/>
                </a:solidFill>
              </a:rPr>
              <a:t>CMC tool</a:t>
            </a:r>
            <a:r>
              <a:rPr b="1" lang="en" sz="1400"/>
              <a:t> is used to calculate muscle excitations based on desired kinematic inputs under various constraints/ boundary conditions.</a:t>
            </a:r>
            <a:endParaRPr b="1" sz="1400"/>
          </a:p>
          <a:p>
            <a:pPr indent="-287655" lvl="0" marL="457200" rtl="0" algn="l">
              <a:spcBef>
                <a:spcPts val="0"/>
              </a:spcBef>
              <a:spcAft>
                <a:spcPts val="0"/>
              </a:spcAft>
              <a:buSzPct val="100000"/>
              <a:buChar char="●"/>
            </a:pPr>
            <a:r>
              <a:rPr b="1" lang="en" sz="1200"/>
              <a:t>Difficult to obtain convergence/ optimization</a:t>
            </a:r>
            <a:endParaRPr b="1" sz="1200"/>
          </a:p>
          <a:p>
            <a:pPr indent="0" lvl="0" marL="0" rtl="0" algn="ctr">
              <a:spcBef>
                <a:spcPts val="0"/>
              </a:spcBef>
              <a:spcAft>
                <a:spcPts val="0"/>
              </a:spcAft>
              <a:buNone/>
            </a:pPr>
            <a:r>
              <a:t/>
            </a:r>
            <a:endParaRPr b="1" sz="1400"/>
          </a:p>
          <a:p>
            <a:pPr indent="0" lvl="0" marL="0" rtl="0" algn="ctr">
              <a:spcBef>
                <a:spcPts val="1200"/>
              </a:spcBef>
              <a:spcAft>
                <a:spcPts val="1200"/>
              </a:spcAft>
              <a:buNone/>
            </a:pPr>
            <a:r>
              <a:t/>
            </a:r>
            <a:endParaRPr i="1" sz="1400" u="sng"/>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Clr>
                <a:schemeClr val="dk1"/>
              </a:buClr>
              <a:buSzPct val="39285"/>
              <a:buFont typeface="Arial"/>
              <a:buNone/>
            </a:pPr>
            <a:r>
              <a:rPr lang="en"/>
              <a:t>Review: Past </a:t>
            </a:r>
            <a:r>
              <a:rPr lang="en"/>
              <a:t>Stanford Project Cycling Model</a:t>
            </a:r>
            <a:endParaRPr/>
          </a:p>
        </p:txBody>
      </p:sp>
      <p:grpSp>
        <p:nvGrpSpPr>
          <p:cNvPr id="849" name="Google Shape;849;p58"/>
          <p:cNvGrpSpPr/>
          <p:nvPr/>
        </p:nvGrpSpPr>
        <p:grpSpPr>
          <a:xfrm>
            <a:off x="311699" y="559591"/>
            <a:ext cx="344878" cy="343573"/>
            <a:chOff x="4195399" y="1970604"/>
            <a:chExt cx="344878" cy="343573"/>
          </a:xfrm>
        </p:grpSpPr>
        <p:sp>
          <p:nvSpPr>
            <p:cNvPr id="850" name="Google Shape;850;p58"/>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1" name="Google Shape;851;p58"/>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2" name="Google Shape;852;p58"/>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3" name="Google Shape;853;p58"/>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854" name="Google Shape;854;p58"/>
          <p:cNvSpPr txBox="1"/>
          <p:nvPr>
            <p:ph idx="1" type="body"/>
          </p:nvPr>
        </p:nvSpPr>
        <p:spPr>
          <a:xfrm>
            <a:off x="2961675" y="1338900"/>
            <a:ext cx="5651400" cy="332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Existing </a:t>
            </a:r>
            <a:r>
              <a:rPr b="1" lang="en">
                <a:solidFill>
                  <a:srgbClr val="980000"/>
                </a:solidFill>
              </a:rPr>
              <a:t>one-legged OpenSim cycling model</a:t>
            </a:r>
            <a:r>
              <a:rPr lang="en">
                <a:solidFill>
                  <a:schemeClr val="dk1"/>
                </a:solidFill>
              </a:rPr>
              <a:t> from ME485: Modeling/Simulation of Human Movement (Henrot 2018)</a:t>
            </a:r>
            <a:endParaRPr b="1" baseline="30000">
              <a:solidFill>
                <a:srgbClr val="980000"/>
              </a:solidFill>
              <a:highlight>
                <a:srgbClr val="FFFF00"/>
              </a:highlight>
            </a:endParaRPr>
          </a:p>
          <a:p>
            <a:pPr indent="-342900" lvl="0" marL="457200" rtl="0" algn="l">
              <a:spcBef>
                <a:spcPts val="0"/>
              </a:spcBef>
              <a:spcAft>
                <a:spcPts val="0"/>
              </a:spcAft>
              <a:buSzPts val="1800"/>
              <a:buChar char="●"/>
            </a:pPr>
            <a:r>
              <a:rPr lang="en"/>
              <a:t>Model contains </a:t>
            </a:r>
            <a:r>
              <a:rPr b="1" lang="en">
                <a:solidFill>
                  <a:srgbClr val="980000"/>
                </a:solidFill>
              </a:rPr>
              <a:t>limited complexity</a:t>
            </a:r>
            <a:r>
              <a:rPr lang="en"/>
              <a:t>: only 4 muscles, pelvis location pinned, midfoot constrained at pedal, driven with only 1-2 muscle(s) activated at start of pedaling stroke</a:t>
            </a:r>
            <a:endParaRPr/>
          </a:p>
          <a:p>
            <a:pPr indent="-342900" lvl="0" marL="457200" rtl="0" algn="l">
              <a:spcBef>
                <a:spcPts val="0"/>
              </a:spcBef>
              <a:spcAft>
                <a:spcPts val="0"/>
              </a:spcAft>
              <a:buSzPts val="1800"/>
              <a:buChar char="●"/>
            </a:pPr>
            <a:r>
              <a:rPr lang="en"/>
              <a:t>Starting point for our team</a:t>
            </a:r>
            <a:endParaRPr b="1">
              <a:solidFill>
                <a:srgbClr val="980000"/>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855" name="Google Shape;855;p58"/>
          <p:cNvPicPr preferRelativeResize="0"/>
          <p:nvPr/>
        </p:nvPicPr>
        <p:blipFill rotWithShape="1">
          <a:blip r:embed="rId3">
            <a:alphaModFix/>
          </a:blip>
          <a:srcRect b="0" l="0" r="0" t="0"/>
          <a:stretch/>
        </p:blipFill>
        <p:spPr>
          <a:xfrm>
            <a:off x="386025" y="1026575"/>
            <a:ext cx="2343150" cy="3562350"/>
          </a:xfrm>
          <a:prstGeom prst="rect">
            <a:avLst/>
          </a:prstGeom>
          <a:noFill/>
          <a:ln cap="flat" cmpd="sng" w="19050">
            <a:solidFill>
              <a:srgbClr val="980000"/>
            </a:solidFill>
            <a:prstDash val="solid"/>
            <a:round/>
            <a:headEnd len="sm" w="sm" type="none"/>
            <a:tailEnd len="sm" w="sm" type="none"/>
          </a:ln>
        </p:spPr>
      </p:pic>
      <p:sp>
        <p:nvSpPr>
          <p:cNvPr id="856" name="Google Shape;856;p58"/>
          <p:cNvSpPr txBox="1"/>
          <p:nvPr/>
        </p:nvSpPr>
        <p:spPr>
          <a:xfrm>
            <a:off x="34350" y="4588925"/>
            <a:ext cx="3046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Source Serif Pro"/>
                <a:ea typeface="Source Serif Pro"/>
                <a:cs typeface="Source Serif Pro"/>
                <a:sym typeface="Source Serif Pro"/>
              </a:rPr>
              <a:t>Two-muscle actuation showcasing simplified cycling kinematics (Hernot 2018)</a:t>
            </a:r>
            <a:endParaRPr i="1" sz="1200">
              <a:solidFill>
                <a:srgbClr val="FF0000"/>
              </a:solidFill>
              <a:highlight>
                <a:srgbClr val="FFFF00"/>
              </a:highlight>
              <a:latin typeface="Source Serif Pro"/>
              <a:ea typeface="Source Serif Pro"/>
              <a:cs typeface="Source Serif Pro"/>
              <a:sym typeface="Source Serif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Definition</a:t>
            </a:r>
            <a:endParaRPr/>
          </a:p>
        </p:txBody>
      </p:sp>
      <p:sp>
        <p:nvSpPr>
          <p:cNvPr id="131" name="Google Shape;131;p17"/>
          <p:cNvSpPr txBox="1"/>
          <p:nvPr>
            <p:ph idx="1" type="body"/>
          </p:nvPr>
        </p:nvSpPr>
        <p:spPr>
          <a:xfrm>
            <a:off x="311700" y="1152475"/>
            <a:ext cx="8520600" cy="3710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Using OpenSim software, we will develop an iterable model which takes in saddle position as the primary input and reports muscle-based metabolic energy expenditure rate as the primary output in order to answer the research question: </a:t>
            </a:r>
            <a:endParaRPr/>
          </a:p>
          <a:p>
            <a:pPr indent="0" lvl="0" marL="0" rtl="0" algn="ctr">
              <a:spcBef>
                <a:spcPts val="1200"/>
              </a:spcBef>
              <a:spcAft>
                <a:spcPts val="0"/>
              </a:spcAft>
              <a:buNone/>
            </a:pPr>
            <a:r>
              <a:rPr b="1" lang="en" sz="1900">
                <a:solidFill>
                  <a:srgbClr val="980000"/>
                </a:solidFill>
              </a:rPr>
              <a:t>What are the optimal saddle positions (X,Y) for which metabolic energy expenditure rate is minimized?</a:t>
            </a:r>
            <a:endParaRPr b="1" sz="1900">
              <a:solidFill>
                <a:srgbClr val="980000"/>
              </a:solidFill>
            </a:endParaRPr>
          </a:p>
          <a:p>
            <a:pPr indent="0" lvl="0" marL="457200" rtl="0" algn="l">
              <a:spcBef>
                <a:spcPts val="1200"/>
              </a:spcBef>
              <a:spcAft>
                <a:spcPts val="0"/>
              </a:spcAft>
              <a:buNone/>
            </a:pPr>
            <a:r>
              <a:t/>
            </a:r>
            <a:endParaRPr b="1">
              <a:solidFill>
                <a:srgbClr val="980000"/>
              </a:solidFill>
            </a:endParaRPr>
          </a:p>
          <a:p>
            <a:pPr indent="0" lvl="0" marL="0" rtl="0" algn="l">
              <a:spcBef>
                <a:spcPts val="1200"/>
              </a:spcBef>
              <a:spcAft>
                <a:spcPts val="0"/>
              </a:spcAft>
              <a:buNone/>
            </a:pPr>
            <a:r>
              <a:t/>
            </a:r>
            <a:endParaRPr b="1">
              <a:solidFill>
                <a:srgbClr val="980000"/>
              </a:solidFill>
            </a:endParaRPr>
          </a:p>
          <a:p>
            <a:pPr indent="0" lvl="0" marL="0" rtl="0" algn="l">
              <a:spcBef>
                <a:spcPts val="1200"/>
              </a:spcBef>
              <a:spcAft>
                <a:spcPts val="0"/>
              </a:spcAft>
              <a:buNone/>
            </a:pPr>
            <a:r>
              <a:t/>
            </a:r>
            <a:endParaRPr b="1">
              <a:solidFill>
                <a:srgbClr val="980000"/>
              </a:solidFill>
            </a:endParaRPr>
          </a:p>
          <a:p>
            <a:pPr indent="0" lvl="0" marL="0" rtl="0" algn="l">
              <a:spcBef>
                <a:spcPts val="1200"/>
              </a:spcBef>
              <a:spcAft>
                <a:spcPts val="1200"/>
              </a:spcAft>
              <a:buNone/>
            </a:pPr>
            <a:r>
              <a:t/>
            </a:r>
            <a:endParaRPr b="1">
              <a:solidFill>
                <a:srgbClr val="980000"/>
              </a:solidFill>
            </a:endParaRPr>
          </a:p>
        </p:txBody>
      </p:sp>
      <p:grpSp>
        <p:nvGrpSpPr>
          <p:cNvPr id="132" name="Google Shape;132;p17"/>
          <p:cNvGrpSpPr/>
          <p:nvPr/>
        </p:nvGrpSpPr>
        <p:grpSpPr>
          <a:xfrm>
            <a:off x="311705" y="553650"/>
            <a:ext cx="332012" cy="355454"/>
            <a:chOff x="7055134" y="2919170"/>
            <a:chExt cx="290321" cy="310820"/>
          </a:xfrm>
        </p:grpSpPr>
        <p:sp>
          <p:nvSpPr>
            <p:cNvPr id="133" name="Google Shape;133;p17"/>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4" name="Google Shape;134;p17"/>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5" name="Google Shape;135;p17"/>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6" name="Google Shape;136;p17"/>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7" name="Google Shape;137;p17"/>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8" name="Google Shape;138;p17"/>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9" name="Google Shape;139;p17"/>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0" name="Google Shape;140;p17"/>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1" name="Google Shape;141;p17"/>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2" name="Google Shape;142;p17"/>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3" name="Google Shape;143;p17"/>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4" name="Google Shape;144;p17"/>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5" name="Google Shape;145;p17"/>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6" name="Google Shape;146;p17"/>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ph idx="1" type="body"/>
          </p:nvPr>
        </p:nvSpPr>
        <p:spPr>
          <a:xfrm>
            <a:off x="311700" y="1152475"/>
            <a:ext cx="8520600" cy="3710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B7B7B7"/>
                </a:solidFill>
              </a:rPr>
              <a:t>Using OpenSim software, we will develop an iterable model which takes in saddle position as the primary input and reports muscle-based metabolic energy expenditure rate as the primary output in order to answer the research question:</a:t>
            </a:r>
            <a:r>
              <a:rPr lang="en"/>
              <a:t> </a:t>
            </a:r>
            <a:endParaRPr/>
          </a:p>
          <a:p>
            <a:pPr indent="0" lvl="0" marL="0" rtl="0" algn="ctr">
              <a:spcBef>
                <a:spcPts val="1200"/>
              </a:spcBef>
              <a:spcAft>
                <a:spcPts val="0"/>
              </a:spcAft>
              <a:buNone/>
            </a:pPr>
            <a:r>
              <a:rPr b="1" lang="en" sz="1900">
                <a:solidFill>
                  <a:srgbClr val="980000"/>
                </a:solidFill>
              </a:rPr>
              <a:t>What are the optimal saddle positions (X,Y) for which metabolic energy expenditure rate is minimized?</a:t>
            </a:r>
            <a:endParaRPr b="1" sz="1900">
              <a:solidFill>
                <a:srgbClr val="980000"/>
              </a:solidFill>
            </a:endParaRPr>
          </a:p>
          <a:p>
            <a:pPr indent="0" lvl="0" marL="457200" rtl="0" algn="l">
              <a:spcBef>
                <a:spcPts val="1200"/>
              </a:spcBef>
              <a:spcAft>
                <a:spcPts val="0"/>
              </a:spcAft>
              <a:buNone/>
            </a:pPr>
            <a:r>
              <a:t/>
            </a:r>
            <a:endParaRPr b="1">
              <a:solidFill>
                <a:srgbClr val="980000"/>
              </a:solidFill>
            </a:endParaRPr>
          </a:p>
          <a:p>
            <a:pPr indent="0" lvl="0" marL="0" rtl="0" algn="l">
              <a:spcBef>
                <a:spcPts val="1200"/>
              </a:spcBef>
              <a:spcAft>
                <a:spcPts val="0"/>
              </a:spcAft>
              <a:buNone/>
            </a:pPr>
            <a:r>
              <a:t/>
            </a:r>
            <a:endParaRPr b="1">
              <a:solidFill>
                <a:srgbClr val="980000"/>
              </a:solidFill>
            </a:endParaRPr>
          </a:p>
          <a:p>
            <a:pPr indent="0" lvl="0" marL="0" rtl="0" algn="l">
              <a:spcBef>
                <a:spcPts val="1200"/>
              </a:spcBef>
              <a:spcAft>
                <a:spcPts val="0"/>
              </a:spcAft>
              <a:buNone/>
            </a:pPr>
            <a:r>
              <a:t/>
            </a:r>
            <a:endParaRPr b="1">
              <a:solidFill>
                <a:srgbClr val="980000"/>
              </a:solidFill>
            </a:endParaRPr>
          </a:p>
          <a:p>
            <a:pPr indent="0" lvl="0" marL="0" rtl="0" algn="l">
              <a:spcBef>
                <a:spcPts val="1200"/>
              </a:spcBef>
              <a:spcAft>
                <a:spcPts val="1200"/>
              </a:spcAft>
              <a:buNone/>
            </a:pPr>
            <a:r>
              <a:t/>
            </a:r>
            <a:endParaRPr b="1">
              <a:solidFill>
                <a:srgbClr val="980000"/>
              </a:solidFill>
            </a:endParaRPr>
          </a:p>
        </p:txBody>
      </p:sp>
      <p:sp>
        <p:nvSpPr>
          <p:cNvPr id="152" name="Google Shape;15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Definition</a:t>
            </a:r>
            <a:endParaRPr/>
          </a:p>
        </p:txBody>
      </p:sp>
      <p:grpSp>
        <p:nvGrpSpPr>
          <p:cNvPr id="153" name="Google Shape;153;p18"/>
          <p:cNvGrpSpPr/>
          <p:nvPr/>
        </p:nvGrpSpPr>
        <p:grpSpPr>
          <a:xfrm>
            <a:off x="311705" y="553650"/>
            <a:ext cx="332012" cy="355454"/>
            <a:chOff x="7055134" y="2919170"/>
            <a:chExt cx="290321" cy="310820"/>
          </a:xfrm>
        </p:grpSpPr>
        <p:sp>
          <p:nvSpPr>
            <p:cNvPr id="154" name="Google Shape;154;p18"/>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55" name="Google Shape;155;p18"/>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56" name="Google Shape;156;p18"/>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57" name="Google Shape;157;p18"/>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58" name="Google Shape;158;p18"/>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59" name="Google Shape;159;p18"/>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0" name="Google Shape;160;p18"/>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1" name="Google Shape;161;p18"/>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2" name="Google Shape;162;p18"/>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3" name="Google Shape;163;p18"/>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4" name="Google Shape;164;p18"/>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5" name="Google Shape;165;p18"/>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6" name="Google Shape;166;p18"/>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7" name="Google Shape;167;p18"/>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168" name="Google Shape;168;p18"/>
          <p:cNvSpPr txBox="1"/>
          <p:nvPr>
            <p:ph idx="1" type="body"/>
          </p:nvPr>
        </p:nvSpPr>
        <p:spPr>
          <a:xfrm>
            <a:off x="311700" y="3041150"/>
            <a:ext cx="8520600" cy="18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980000"/>
                </a:solidFill>
              </a:rPr>
              <a:t>Progressive Goals</a:t>
            </a:r>
            <a:endParaRPr b="1" sz="1500">
              <a:solidFill>
                <a:srgbClr val="980000"/>
              </a:solidFill>
            </a:endParaRPr>
          </a:p>
          <a:p>
            <a:pPr indent="-323850" lvl="0" marL="457200" rtl="0" algn="l">
              <a:spcBef>
                <a:spcPts val="1200"/>
              </a:spcBef>
              <a:spcAft>
                <a:spcPts val="0"/>
              </a:spcAft>
              <a:buSzPts val="1500"/>
              <a:buAutoNum type="arabicPeriod"/>
            </a:pPr>
            <a:r>
              <a:rPr lang="en" sz="1500"/>
              <a:t>Relate </a:t>
            </a:r>
            <a:r>
              <a:rPr lang="en" sz="1500"/>
              <a:t>metabolic energy expenditure data outputs in OpenSim to an array of saddle position (X,Y) inputs using a simplified 1-leg </a:t>
            </a:r>
            <a:r>
              <a:rPr lang="en" sz="1500"/>
              <a:t>cycling </a:t>
            </a:r>
            <a:r>
              <a:rPr lang="en" sz="1500"/>
              <a:t>musculoskeletal model.</a:t>
            </a:r>
            <a:endParaRPr sz="1500"/>
          </a:p>
          <a:p>
            <a:pPr indent="-323850" lvl="0" marL="457200" rtl="0" algn="l">
              <a:spcBef>
                <a:spcPts val="0"/>
              </a:spcBef>
              <a:spcAft>
                <a:spcPts val="0"/>
              </a:spcAft>
              <a:buSzPts val="1500"/>
              <a:buAutoNum type="arabicPeriod"/>
            </a:pPr>
            <a:r>
              <a:rPr lang="en" sz="1500"/>
              <a:t>Develop an increasingly complex cycling musculoskeletal model (incorporating lower-leg musculature, 2 legs) to more closely approach realistic cycling conditions</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Related Work</a:t>
            </a:r>
            <a:endParaRPr/>
          </a:p>
        </p:txBody>
      </p:sp>
      <p:grpSp>
        <p:nvGrpSpPr>
          <p:cNvPr id="174" name="Google Shape;174;p19"/>
          <p:cNvGrpSpPr/>
          <p:nvPr/>
        </p:nvGrpSpPr>
        <p:grpSpPr>
          <a:xfrm>
            <a:off x="311699" y="559591"/>
            <a:ext cx="344878" cy="343573"/>
            <a:chOff x="4195399" y="1970604"/>
            <a:chExt cx="344878" cy="343573"/>
          </a:xfrm>
        </p:grpSpPr>
        <p:sp>
          <p:nvSpPr>
            <p:cNvPr id="175" name="Google Shape;175;p19"/>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76" name="Google Shape;176;p19"/>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77" name="Google Shape;177;p19"/>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78" name="Google Shape;178;p19"/>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Review: Cycling Kinematics</a:t>
            </a:r>
            <a:endParaRPr/>
          </a:p>
        </p:txBody>
      </p:sp>
      <p:grpSp>
        <p:nvGrpSpPr>
          <p:cNvPr id="184" name="Google Shape;184;p20"/>
          <p:cNvGrpSpPr/>
          <p:nvPr/>
        </p:nvGrpSpPr>
        <p:grpSpPr>
          <a:xfrm>
            <a:off x="311699" y="559591"/>
            <a:ext cx="344878" cy="343573"/>
            <a:chOff x="4195399" y="1970604"/>
            <a:chExt cx="344878" cy="343573"/>
          </a:xfrm>
        </p:grpSpPr>
        <p:sp>
          <p:nvSpPr>
            <p:cNvPr id="185" name="Google Shape;185;p20"/>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6" name="Google Shape;186;p20"/>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7" name="Google Shape;187;p20"/>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8" name="Google Shape;188;p20"/>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189" name="Google Shape;189;p20"/>
          <p:cNvPicPr preferRelativeResize="0"/>
          <p:nvPr/>
        </p:nvPicPr>
        <p:blipFill>
          <a:blip r:embed="rId3">
            <a:alphaModFix/>
          </a:blip>
          <a:stretch>
            <a:fillRect/>
          </a:stretch>
        </p:blipFill>
        <p:spPr>
          <a:xfrm>
            <a:off x="324425" y="1017725"/>
            <a:ext cx="3180775" cy="3588075"/>
          </a:xfrm>
          <a:prstGeom prst="rect">
            <a:avLst/>
          </a:prstGeom>
          <a:noFill/>
          <a:ln cap="flat" cmpd="sng" w="19050">
            <a:solidFill>
              <a:srgbClr val="980000"/>
            </a:solidFill>
            <a:prstDash val="solid"/>
            <a:round/>
            <a:headEnd len="sm" w="sm" type="none"/>
            <a:tailEnd len="sm" w="sm" type="none"/>
          </a:ln>
        </p:spPr>
      </p:pic>
      <p:sp>
        <p:nvSpPr>
          <p:cNvPr id="190" name="Google Shape;190;p20"/>
          <p:cNvSpPr txBox="1"/>
          <p:nvPr>
            <p:ph idx="1" type="body"/>
          </p:nvPr>
        </p:nvSpPr>
        <p:spPr>
          <a:xfrm>
            <a:off x="3577625" y="1017725"/>
            <a:ext cx="5422800" cy="371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Many </a:t>
            </a:r>
            <a:r>
              <a:rPr b="1" lang="en">
                <a:solidFill>
                  <a:srgbClr val="980000"/>
                </a:solidFill>
              </a:rPr>
              <a:t>cycling experiments</a:t>
            </a:r>
            <a:r>
              <a:rPr lang="en">
                <a:solidFill>
                  <a:schemeClr val="dk1"/>
                </a:solidFill>
              </a:rPr>
              <a:t> have been performed across the country to answer </a:t>
            </a:r>
            <a:r>
              <a:rPr lang="en">
                <a:solidFill>
                  <a:schemeClr val="dk1"/>
                </a:solidFill>
              </a:rPr>
              <a:t>research questions surrounding</a:t>
            </a:r>
            <a:r>
              <a:rPr lang="en">
                <a:solidFill>
                  <a:schemeClr val="dk1"/>
                </a:solidFill>
              </a:rPr>
              <a:t> cycling kinematics, dynamics, and power output (</a:t>
            </a:r>
            <a:r>
              <a:rPr lang="en">
                <a:solidFill>
                  <a:schemeClr val="dk1"/>
                </a:solidFill>
              </a:rPr>
              <a:t>Faulkner 2020, Leib 2008, Dembia 2017, Coleman 2007, Hull 1985, Gonzalez 1989, Fonda 2010) </a:t>
            </a:r>
            <a:r>
              <a:rPr lang="en">
                <a:solidFill>
                  <a:schemeClr val="dk1"/>
                </a:solidFill>
              </a:rPr>
              <a:t> </a:t>
            </a:r>
            <a:endParaRPr baseline="30000">
              <a:solidFill>
                <a:schemeClr val="dk1"/>
              </a:solidFill>
              <a:highlight>
                <a:srgbClr val="FFFF00"/>
              </a:highlight>
            </a:endParaRPr>
          </a:p>
          <a:p>
            <a:pPr indent="-342900" lvl="0" marL="457200" rtl="0" algn="l">
              <a:spcBef>
                <a:spcPts val="0"/>
              </a:spcBef>
              <a:spcAft>
                <a:spcPts val="0"/>
              </a:spcAft>
              <a:buSzPts val="1800"/>
              <a:buChar char="●"/>
            </a:pPr>
            <a:r>
              <a:rPr lang="en"/>
              <a:t>Studies often use electromyography (EMG) and motion capture data to acquire </a:t>
            </a:r>
            <a:r>
              <a:rPr b="1" lang="en">
                <a:solidFill>
                  <a:srgbClr val="980000"/>
                </a:solidFill>
              </a:rPr>
              <a:t>muscle activation</a:t>
            </a:r>
            <a:r>
              <a:rPr lang="en"/>
              <a:t> and </a:t>
            </a:r>
            <a:r>
              <a:rPr b="1" lang="en">
                <a:solidFill>
                  <a:srgbClr val="980000"/>
                </a:solidFill>
              </a:rPr>
              <a:t>joint angle</a:t>
            </a:r>
            <a:r>
              <a:rPr lang="en"/>
              <a:t> data</a:t>
            </a:r>
            <a:endParaRPr>
              <a:solidFill>
                <a:schemeClr val="dk1"/>
              </a:solidFill>
            </a:endParaRPr>
          </a:p>
          <a:p>
            <a:pPr indent="-342900" lvl="0" marL="457200" rtl="0" algn="l">
              <a:spcBef>
                <a:spcPts val="0"/>
              </a:spcBef>
              <a:spcAft>
                <a:spcPts val="0"/>
              </a:spcAft>
              <a:buSzPts val="1800"/>
              <a:buChar char="●"/>
            </a:pPr>
            <a:r>
              <a:rPr lang="en">
                <a:solidFill>
                  <a:schemeClr val="dk1"/>
                </a:solidFill>
              </a:rPr>
              <a:t>Experimental data is crucial in </a:t>
            </a:r>
            <a:r>
              <a:rPr b="1" lang="en">
                <a:solidFill>
                  <a:srgbClr val="980000"/>
                </a:solidFill>
              </a:rPr>
              <a:t>verifying the fidelity</a:t>
            </a:r>
            <a:r>
              <a:rPr lang="en">
                <a:solidFill>
                  <a:schemeClr val="dk1"/>
                </a:solidFill>
              </a:rPr>
              <a:t> of musculoskeletal modeling</a:t>
            </a:r>
            <a:endParaRPr b="1" i="1">
              <a:solidFill>
                <a:srgbClr val="980000"/>
              </a:solidFill>
            </a:endParaRPr>
          </a:p>
          <a:p>
            <a:pPr indent="0" lvl="0" marL="0" rtl="0" algn="l">
              <a:spcBef>
                <a:spcPts val="1200"/>
              </a:spcBef>
              <a:spcAft>
                <a:spcPts val="1200"/>
              </a:spcAft>
              <a:buNone/>
            </a:pPr>
            <a:r>
              <a:t/>
            </a:r>
            <a:endParaRPr>
              <a:solidFill>
                <a:schemeClr val="dk1"/>
              </a:solidFill>
            </a:endParaRPr>
          </a:p>
        </p:txBody>
      </p:sp>
      <p:sp>
        <p:nvSpPr>
          <p:cNvPr id="191" name="Google Shape;191;p20"/>
          <p:cNvSpPr txBox="1"/>
          <p:nvPr/>
        </p:nvSpPr>
        <p:spPr>
          <a:xfrm>
            <a:off x="608013" y="4605800"/>
            <a:ext cx="2613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Joint angles for ankle, knee, hip as a function of crank angle (Bini 2010)</a:t>
            </a:r>
            <a:endParaRPr i="1" sz="1200">
              <a:solidFill>
                <a:schemeClr val="dk1"/>
              </a:solidFill>
              <a:latin typeface="Source Serif Pro"/>
              <a:ea typeface="Source Serif Pro"/>
              <a:cs typeface="Source Serif Pro"/>
              <a:sym typeface="Source Serif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Review: History of OpenSim and Metabolics</a:t>
            </a:r>
            <a:endParaRPr/>
          </a:p>
        </p:txBody>
      </p:sp>
      <p:grpSp>
        <p:nvGrpSpPr>
          <p:cNvPr id="197" name="Google Shape;197;p21"/>
          <p:cNvGrpSpPr/>
          <p:nvPr/>
        </p:nvGrpSpPr>
        <p:grpSpPr>
          <a:xfrm>
            <a:off x="311699" y="559591"/>
            <a:ext cx="344878" cy="343573"/>
            <a:chOff x="4195399" y="1970604"/>
            <a:chExt cx="344878" cy="343573"/>
          </a:xfrm>
        </p:grpSpPr>
        <p:sp>
          <p:nvSpPr>
            <p:cNvPr id="198" name="Google Shape;198;p21"/>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99" name="Google Shape;199;p21"/>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00" name="Google Shape;200;p21"/>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01" name="Google Shape;201;p21"/>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202" name="Google Shape;202;p21"/>
          <p:cNvPicPr preferRelativeResize="0"/>
          <p:nvPr/>
        </p:nvPicPr>
        <p:blipFill rotWithShape="1">
          <a:blip r:embed="rId3">
            <a:alphaModFix/>
          </a:blip>
          <a:srcRect b="6164" l="0" r="72171" t="0"/>
          <a:stretch/>
        </p:blipFill>
        <p:spPr>
          <a:xfrm>
            <a:off x="6573200" y="979375"/>
            <a:ext cx="2205901" cy="3437400"/>
          </a:xfrm>
          <a:prstGeom prst="rect">
            <a:avLst/>
          </a:prstGeom>
          <a:noFill/>
          <a:ln cap="flat" cmpd="sng" w="19050">
            <a:solidFill>
              <a:srgbClr val="980000"/>
            </a:solidFill>
            <a:prstDash val="solid"/>
            <a:round/>
            <a:headEnd len="sm" w="sm" type="none"/>
            <a:tailEnd len="sm" w="sm" type="none"/>
          </a:ln>
        </p:spPr>
      </p:pic>
      <p:sp>
        <p:nvSpPr>
          <p:cNvPr id="203" name="Google Shape;203;p21"/>
          <p:cNvSpPr txBox="1"/>
          <p:nvPr>
            <p:ph idx="1" type="body"/>
          </p:nvPr>
        </p:nvSpPr>
        <p:spPr>
          <a:xfrm>
            <a:off x="311700" y="1017725"/>
            <a:ext cx="6140100" cy="3437400"/>
          </a:xfrm>
          <a:prstGeom prst="rect">
            <a:avLst/>
          </a:prstGeom>
        </p:spPr>
        <p:txBody>
          <a:bodyPr anchorCtr="0" anchor="t" bIns="91425" lIns="91425" spcFirstLastPara="1" rIns="91425" wrap="square" tIns="91425">
            <a:normAutofit lnSpcReduction="10000"/>
          </a:bodyPr>
          <a:lstStyle/>
          <a:p>
            <a:pPr indent="-336550" lvl="0" marL="457200" rtl="0" algn="l">
              <a:lnSpc>
                <a:spcPct val="115000"/>
              </a:lnSpc>
              <a:spcBef>
                <a:spcPts val="0"/>
              </a:spcBef>
              <a:spcAft>
                <a:spcPts val="0"/>
              </a:spcAft>
              <a:buSzPts val="1700"/>
              <a:buChar char="●"/>
            </a:pPr>
            <a:r>
              <a:rPr lang="en" sz="1700">
                <a:solidFill>
                  <a:schemeClr val="dk1"/>
                </a:solidFill>
              </a:rPr>
              <a:t>OpenSim was released as an open-source science tool by </a:t>
            </a:r>
            <a:r>
              <a:rPr b="1" i="1" lang="en" sz="1700">
                <a:solidFill>
                  <a:srgbClr val="980000"/>
                </a:solidFill>
              </a:rPr>
              <a:t>Dr. Scott Delp</a:t>
            </a:r>
            <a:r>
              <a:rPr lang="en" sz="1700">
                <a:solidFill>
                  <a:schemeClr val="dk1"/>
                </a:solidFill>
              </a:rPr>
              <a:t> and team at Stanford in 2007</a:t>
            </a:r>
            <a:endParaRPr sz="1700">
              <a:solidFill>
                <a:schemeClr val="dk1"/>
              </a:solidFill>
            </a:endParaRPr>
          </a:p>
          <a:p>
            <a:pPr indent="-323850" lvl="1" marL="914400" rtl="0" algn="l">
              <a:lnSpc>
                <a:spcPct val="115000"/>
              </a:lnSpc>
              <a:spcBef>
                <a:spcPts val="0"/>
              </a:spcBef>
              <a:spcAft>
                <a:spcPts val="0"/>
              </a:spcAft>
              <a:buSzPts val="1500"/>
              <a:buChar char="○"/>
            </a:pPr>
            <a:r>
              <a:rPr lang="en" sz="1500">
                <a:solidFill>
                  <a:schemeClr val="dk1"/>
                </a:solidFill>
              </a:rPr>
              <a:t>Used extensively in biomechanics research &amp; industry</a:t>
            </a:r>
            <a:endParaRPr sz="1700">
              <a:solidFill>
                <a:schemeClr val="dk1"/>
              </a:solidFill>
            </a:endParaRPr>
          </a:p>
          <a:p>
            <a:pPr indent="-336550" lvl="0" marL="457200" rtl="0" algn="l">
              <a:lnSpc>
                <a:spcPct val="115000"/>
              </a:lnSpc>
              <a:spcBef>
                <a:spcPts val="0"/>
              </a:spcBef>
              <a:spcAft>
                <a:spcPts val="0"/>
              </a:spcAft>
              <a:buSzPts val="1700"/>
              <a:buChar char="●"/>
            </a:pPr>
            <a:r>
              <a:rPr lang="en" sz="1700">
                <a:solidFill>
                  <a:schemeClr val="dk1"/>
                </a:solidFill>
              </a:rPr>
              <a:t>OpenSim has been used to study metabolic efficiency of walking and running </a:t>
            </a:r>
            <a:r>
              <a:rPr lang="en">
                <a:solidFill>
                  <a:schemeClr val="dk1"/>
                </a:solidFill>
              </a:rPr>
              <a:t>(Uchida 2016, Hamner 2013)</a:t>
            </a:r>
            <a:r>
              <a:rPr lang="en" sz="1700">
                <a:solidFill>
                  <a:schemeClr val="dk1"/>
                </a:solidFill>
              </a:rPr>
              <a:t>, making use of the </a:t>
            </a:r>
            <a:r>
              <a:rPr b="1" lang="en" sz="1700">
                <a:solidFill>
                  <a:srgbClr val="980000"/>
                </a:solidFill>
              </a:rPr>
              <a:t>Computed Muscle Control</a:t>
            </a:r>
            <a:r>
              <a:rPr lang="en" sz="1700">
                <a:solidFill>
                  <a:schemeClr val="dk1"/>
                </a:solidFill>
              </a:rPr>
              <a:t> (CMC) tool </a:t>
            </a:r>
            <a:endParaRPr sz="1700">
              <a:solidFill>
                <a:schemeClr val="dk1"/>
              </a:solidFill>
            </a:endParaRPr>
          </a:p>
          <a:p>
            <a:pPr indent="-323850" lvl="1" marL="914400" rtl="0" algn="l">
              <a:lnSpc>
                <a:spcPct val="115000"/>
              </a:lnSpc>
              <a:spcBef>
                <a:spcPts val="0"/>
              </a:spcBef>
              <a:spcAft>
                <a:spcPts val="0"/>
              </a:spcAft>
              <a:buSzPts val="1500"/>
              <a:buChar char="○"/>
            </a:pPr>
            <a:r>
              <a:rPr lang="en" sz="1500">
                <a:solidFill>
                  <a:schemeClr val="dk1"/>
                </a:solidFill>
              </a:rPr>
              <a:t>The CMC tool calculates synergistic muscle activations to produce a motion that best matches the imposed kinematics</a:t>
            </a:r>
            <a:endParaRPr sz="1700">
              <a:solidFill>
                <a:schemeClr val="dk1"/>
              </a:solidFill>
            </a:endParaRPr>
          </a:p>
          <a:p>
            <a:pPr indent="-336550" lvl="0" marL="457200" rtl="0" algn="l">
              <a:lnSpc>
                <a:spcPct val="115000"/>
              </a:lnSpc>
              <a:spcBef>
                <a:spcPts val="0"/>
              </a:spcBef>
              <a:spcAft>
                <a:spcPts val="0"/>
              </a:spcAft>
              <a:buSzPts val="1700"/>
              <a:buChar char="●"/>
            </a:pPr>
            <a:r>
              <a:rPr lang="en" sz="1700">
                <a:solidFill>
                  <a:schemeClr val="dk1"/>
                </a:solidFill>
              </a:rPr>
              <a:t>Metabolic </a:t>
            </a:r>
            <a:r>
              <a:rPr lang="en" sz="1700">
                <a:solidFill>
                  <a:schemeClr val="dk1"/>
                </a:solidFill>
              </a:rPr>
              <a:t>energy</a:t>
            </a:r>
            <a:r>
              <a:rPr lang="en" sz="1700">
                <a:solidFill>
                  <a:schemeClr val="dk1"/>
                </a:solidFill>
              </a:rPr>
              <a:t> expenditure results are often validated with </a:t>
            </a:r>
            <a:r>
              <a:rPr b="1" lang="en" sz="1700">
                <a:solidFill>
                  <a:srgbClr val="980000"/>
                </a:solidFill>
              </a:rPr>
              <a:t>indirect calorimetry measurements</a:t>
            </a:r>
            <a:r>
              <a:rPr lang="en" sz="1700">
                <a:solidFill>
                  <a:schemeClr val="dk1"/>
                </a:solidFill>
              </a:rPr>
              <a:t> </a:t>
            </a:r>
            <a:r>
              <a:rPr lang="en">
                <a:solidFill>
                  <a:schemeClr val="dk1"/>
                </a:solidFill>
              </a:rPr>
              <a:t>(Uchida 2016, Hamner 2013)</a:t>
            </a:r>
            <a:endParaRPr sz="1700">
              <a:solidFill>
                <a:schemeClr val="dk1"/>
              </a:solidFill>
              <a:highlight>
                <a:srgbClr val="FFFF00"/>
              </a:highlight>
            </a:endParaRPr>
          </a:p>
        </p:txBody>
      </p:sp>
      <p:sp>
        <p:nvSpPr>
          <p:cNvPr id="204" name="Google Shape;204;p21"/>
          <p:cNvSpPr txBox="1"/>
          <p:nvPr/>
        </p:nvSpPr>
        <p:spPr>
          <a:xfrm>
            <a:off x="6573200" y="4416775"/>
            <a:ext cx="2205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Metabolic output normalized by body weight for running for each leg muscle (Uchida 2016)</a:t>
            </a:r>
            <a:endParaRPr i="1" sz="1200">
              <a:solidFill>
                <a:schemeClr val="dk1"/>
              </a:solidFill>
              <a:highlight>
                <a:srgbClr val="FFFF00"/>
              </a:highlight>
              <a:latin typeface="Source Serif Pro"/>
              <a:ea typeface="Source Serif Pro"/>
              <a:cs typeface="Source Serif Pro"/>
              <a:sym typeface="Source Serif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